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60" r:id="rId4"/>
    <p:sldId id="265" r:id="rId5"/>
    <p:sldId id="332" r:id="rId6"/>
    <p:sldId id="323" r:id="rId7"/>
    <p:sldId id="331" r:id="rId8"/>
    <p:sldId id="324" r:id="rId9"/>
    <p:sldId id="329" r:id="rId10"/>
    <p:sldId id="325" r:id="rId11"/>
    <p:sldId id="330" r:id="rId12"/>
    <p:sldId id="326" r:id="rId13"/>
    <p:sldId id="328" r:id="rId14"/>
    <p:sldId id="327" r:id="rId15"/>
    <p:sldId id="282" r:id="rId16"/>
    <p:sldId id="283" r:id="rId17"/>
    <p:sldId id="258" r:id="rId18"/>
    <p:sldId id="286" r:id="rId19"/>
    <p:sldId id="306" r:id="rId20"/>
    <p:sldId id="277"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55" autoAdjust="0"/>
    <p:restoredTop sz="94660"/>
  </p:normalViewPr>
  <p:slideViewPr>
    <p:cSldViewPr snapToGrid="0" showGuides="1">
      <p:cViewPr varScale="1">
        <p:scale>
          <a:sx n="93" d="100"/>
          <a:sy n="93" d="100"/>
        </p:scale>
        <p:origin x="451" y="82"/>
      </p:cViewPr>
      <p:guideLst>
        <p:guide orient="horz" pos="2159"/>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36155-3D49-419B-9664-47AA7CEDDD6F}" type="datetimeFigureOut">
              <a:rPr lang="zh-CN" altLang="en-US" smtClean="0"/>
              <a:t>2021/7/21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5C185-BF79-43F8-8DD7-CFE5179E6BB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20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9082C0-689D-4209-9E18-3BDD1B250EBF}" type="datetimeFigureOut">
              <a:rPr lang="zh-CN" altLang="en-US" smtClean="0"/>
              <a:t>2021/7/21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437CD7-621E-4005-BDE3-43F4FBA8C5F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4" y="0"/>
            <a:ext cx="12254754" cy="6892038"/>
          </a:xfrm>
          <a:prstGeom prst="rect">
            <a:avLst/>
          </a:prstGeom>
        </p:spPr>
      </p:pic>
      <p:sp>
        <p:nvSpPr>
          <p:cNvPr id="5" name="矩形 4"/>
          <p:cNvSpPr/>
          <p:nvPr/>
        </p:nvSpPr>
        <p:spPr>
          <a:xfrm>
            <a:off x="-62754" y="1"/>
            <a:ext cx="12254754" cy="6892038"/>
          </a:xfrm>
          <a:prstGeom prst="rect">
            <a:avLst/>
          </a:prstGeom>
          <a:gradFill flip="none" rotWithShape="1">
            <a:gsLst>
              <a:gs pos="0">
                <a:schemeClr val="tx1">
                  <a:alpha val="69000"/>
                </a:schemeClr>
              </a:gs>
              <a:gs pos="100000">
                <a:schemeClr val="accent2">
                  <a:lumMod val="50000"/>
                  <a:alpha val="7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68000"/>
                </a:schemeClr>
              </a:solidFill>
            </a:endParaRPr>
          </a:p>
        </p:txBody>
      </p:sp>
      <p:sp>
        <p:nvSpPr>
          <p:cNvPr id="12" name="文本框 11"/>
          <p:cNvSpPr txBox="1"/>
          <p:nvPr/>
        </p:nvSpPr>
        <p:spPr>
          <a:xfrm>
            <a:off x="5447452" y="909836"/>
            <a:ext cx="1235710" cy="706755"/>
          </a:xfrm>
          <a:prstGeom prst="rect">
            <a:avLst/>
          </a:prstGeom>
          <a:noFill/>
        </p:spPr>
        <p:txBody>
          <a:bodyPr wrap="none" rtlCol="0">
            <a:spAutoFit/>
          </a:bodyPr>
          <a:lstStyle/>
          <a:p>
            <a:r>
              <a:rPr lang="en-US" altLang="zh-CN" sz="4000" b="1" dirty="0">
                <a:solidFill>
                  <a:schemeClr val="lt1"/>
                </a:solidFill>
                <a:latin typeface="Adobe Gothic Std B" panose="020B0800000000000000" pitchFamily="34" charset="-128"/>
                <a:ea typeface="Adobe Gothic Std B" panose="020B0800000000000000" pitchFamily="34" charset="-128"/>
              </a:rPr>
              <a:t>2021</a:t>
            </a:r>
            <a:endParaRPr lang="zh-CN" altLang="en-US" sz="4000" b="1" dirty="0">
              <a:solidFill>
                <a:schemeClr val="lt1"/>
              </a:solidFill>
              <a:latin typeface="Adobe Gothic Std B" panose="020B0800000000000000" pitchFamily="34" charset="-128"/>
            </a:endParaRPr>
          </a:p>
        </p:txBody>
      </p:sp>
      <p:sp>
        <p:nvSpPr>
          <p:cNvPr id="19" name="燕尾形 18"/>
          <p:cNvSpPr/>
          <p:nvPr/>
        </p:nvSpPr>
        <p:spPr>
          <a:xfrm rot="5400000">
            <a:off x="5983940" y="5407751"/>
            <a:ext cx="224117" cy="340659"/>
          </a:xfrm>
          <a:prstGeom prst="chevron">
            <a:avLst>
              <a:gd name="adj" fmla="val 706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文本框 19"/>
          <p:cNvSpPr txBox="1"/>
          <p:nvPr/>
        </p:nvSpPr>
        <p:spPr>
          <a:xfrm>
            <a:off x="5504200" y="4894343"/>
            <a:ext cx="1244571" cy="369332"/>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WELCOME </a:t>
            </a:r>
            <a:endParaRPr lang="zh-CN"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矩形 20"/>
          <p:cNvSpPr/>
          <p:nvPr/>
        </p:nvSpPr>
        <p:spPr>
          <a:xfrm>
            <a:off x="5324142" y="1469334"/>
            <a:ext cx="1604683" cy="148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473287" y="2058922"/>
            <a:ext cx="9586082" cy="830997"/>
          </a:xfrm>
          <a:prstGeom prst="rect">
            <a:avLst/>
          </a:prstGeom>
          <a:noFill/>
        </p:spPr>
        <p:txBody>
          <a:bodyPr wrap="square" rtlCol="0">
            <a:spAutoFit/>
          </a:bodyPr>
          <a:lstStyle/>
          <a:p>
            <a:r>
              <a:rPr lang="zh-CN" altLang="en-US" sz="4800" b="1" dirty="0">
                <a:solidFill>
                  <a:schemeClr val="bg1"/>
                </a:solidFill>
              </a:rPr>
              <a:t>基于实时视频分析的入侵检测系统</a:t>
            </a:r>
          </a:p>
        </p:txBody>
      </p:sp>
      <p:sp>
        <p:nvSpPr>
          <p:cNvPr id="15" name="矩形: 圆角 14"/>
          <p:cNvSpPr/>
          <p:nvPr/>
        </p:nvSpPr>
        <p:spPr>
          <a:xfrm>
            <a:off x="2992755" y="4275455"/>
            <a:ext cx="6205855" cy="400050"/>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811145" y="4276725"/>
            <a:ext cx="6506845" cy="398780"/>
          </a:xfrm>
          <a:prstGeom prst="rect">
            <a:avLst/>
          </a:prstGeom>
          <a:noFill/>
        </p:spPr>
        <p:txBody>
          <a:bodyPr wrap="square" rtlCol="0">
            <a:spAutoFit/>
          </a:bodyPr>
          <a:lstStyle/>
          <a:p>
            <a:pPr algn="ctr"/>
            <a:r>
              <a:rPr lang="zh-CN" altLang="en-US" sz="2000" dirty="0">
                <a:solidFill>
                  <a:schemeClr val="bg1"/>
                </a:solidFill>
              </a:rPr>
              <a:t>答辩人：</a:t>
            </a:r>
            <a:r>
              <a:rPr lang="zh-CN" altLang="en-US" sz="2000" dirty="0">
                <a:solidFill>
                  <a:schemeClr val="bg1"/>
                </a:solidFill>
                <a:sym typeface="+mn-ea"/>
              </a:rPr>
              <a:t>韩鑫龙 </a:t>
            </a:r>
            <a:r>
              <a:rPr lang="zh-CN" altLang="en-US" sz="2000" dirty="0">
                <a:solidFill>
                  <a:schemeClr val="bg1"/>
                </a:solidFill>
              </a:rPr>
              <a:t>杨顺杰 龚云基 赵任生 李季泽 魏泽弘  </a:t>
            </a:r>
          </a:p>
        </p:txBody>
      </p:sp>
    </p:spTree>
  </p:cSld>
  <p:clrMapOvr>
    <a:masterClrMapping/>
  </p:clrMapOvr>
  <p:transition spd="slow" advClick="0" advTm="3000">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1241" y="290140"/>
            <a:ext cx="2658100"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CONTENT</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12965" y="1416255"/>
            <a:ext cx="8699818" cy="2646878"/>
          </a:xfrm>
          <a:prstGeom prst="rect">
            <a:avLst/>
          </a:prstGeom>
          <a:noFill/>
        </p:spPr>
        <p:txBody>
          <a:bodyPr wrap="none" rtlCol="0">
            <a:spAutoFit/>
          </a:bodyPr>
          <a:lstStyle/>
          <a:p>
            <a:r>
              <a:rPr lang="zh-CN" altLang="en-US" sz="16600" b="1" dirty="0">
                <a:blipFill dpi="0" rotWithShape="1">
                  <a:blip r:embed="rId3">
                    <a:alphaModFix amt="31000"/>
                  </a:blip>
                  <a:srcRect/>
                  <a:stretch>
                    <a:fillRect/>
                  </a:stretch>
                </a:blipFill>
                <a:latin typeface="+mn-ea"/>
                <a:cs typeface="Aharoni" panose="02010803020104030203" pitchFamily="2" charset="-79"/>
              </a:rPr>
              <a:t>项目经理</a:t>
            </a:r>
          </a:p>
        </p:txBody>
      </p:sp>
      <p:sp>
        <p:nvSpPr>
          <p:cNvPr id="15" name="文本框 14"/>
          <p:cNvSpPr txBox="1"/>
          <p:nvPr/>
        </p:nvSpPr>
        <p:spPr>
          <a:xfrm>
            <a:off x="1780905" y="1611076"/>
            <a:ext cx="8731878" cy="2646878"/>
          </a:xfrm>
          <a:prstGeom prst="rect">
            <a:avLst/>
          </a:prstGeom>
          <a:noFill/>
        </p:spPr>
        <p:txBody>
          <a:bodyPr wrap="none" rtlCol="0">
            <a:spAutoFit/>
          </a:bodyPr>
          <a:lstStyle/>
          <a:p>
            <a:r>
              <a:rPr lang="zh-CN" altLang="en-US" sz="16600" b="1" dirty="0">
                <a:solidFill>
                  <a:schemeClr val="accent2">
                    <a:lumMod val="50000"/>
                    <a:alpha val="32000"/>
                  </a:schemeClr>
                </a:solidFill>
                <a:latin typeface="Adobe Gothic Std B" panose="020B0800000000000000" pitchFamily="34" charset="-128"/>
              </a:rPr>
              <a:t>项目经理</a:t>
            </a:r>
          </a:p>
        </p:txBody>
      </p:sp>
      <p:sp>
        <p:nvSpPr>
          <p:cNvPr id="17" name="矩形 16"/>
          <p:cNvSpPr/>
          <p:nvPr/>
        </p:nvSpPr>
        <p:spPr>
          <a:xfrm>
            <a:off x="1199855" y="4809450"/>
            <a:ext cx="9926037" cy="1569660"/>
          </a:xfrm>
          <a:prstGeom prst="rect">
            <a:avLst/>
          </a:prstGeom>
        </p:spPr>
        <p:txBody>
          <a:bodyPr wrap="square">
            <a:spAutoFit/>
          </a:bodyPr>
          <a:lstStyle/>
          <a:p>
            <a:r>
              <a:rPr lang="zh-CN" altLang="en-US" sz="2400" b="1" dirty="0">
                <a:solidFill>
                  <a:schemeClr val="bg1">
                    <a:lumMod val="50000"/>
                  </a:schemeClr>
                </a:solidFill>
              </a:rPr>
              <a:t>●主要工作：</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系统可行性分析</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拟定开发流程</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系统架构</a:t>
            </a:r>
            <a:endParaRPr lang="en-US" altLang="zh-CN" sz="2400" b="1" dirty="0">
              <a:solidFill>
                <a:schemeClr val="bg1">
                  <a:lumMod val="50000"/>
                </a:schemeClr>
              </a:solidFill>
            </a:endParaRPr>
          </a:p>
        </p:txBody>
      </p:sp>
      <p:sp>
        <p:nvSpPr>
          <p:cNvPr id="6" name="矩形 5"/>
          <p:cNvSpPr/>
          <p:nvPr/>
        </p:nvSpPr>
        <p:spPr>
          <a:xfrm>
            <a:off x="954741" y="4614629"/>
            <a:ext cx="10282517" cy="18019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a:stretch>
            <a:fillRect/>
          </a:stretch>
        </p:blipFill>
        <p:spPr>
          <a:xfrm>
            <a:off x="5352476" y="3338323"/>
            <a:ext cx="1487045" cy="1487045"/>
          </a:xfrm>
          <a:prstGeom prst="rect">
            <a:avLst/>
          </a:prstGeom>
          <a:effectLst>
            <a:outerShdw blurRad="50800" dist="38100" dir="5400000" algn="t" rotWithShape="0">
              <a:prstClr val="black">
                <a:alpha val="40000"/>
              </a:prstClr>
            </a:outerShdw>
            <a:reflection stA="0" endPos="65000" dist="50800" dir="5400000" sy="-100000" algn="bl" rotWithShape="0"/>
          </a:effectLst>
        </p:spPr>
      </p:pic>
      <p:grpSp>
        <p:nvGrpSpPr>
          <p:cNvPr id="31" name="Group 9"/>
          <p:cNvGrpSpPr/>
          <p:nvPr/>
        </p:nvGrpSpPr>
        <p:grpSpPr>
          <a:xfrm>
            <a:off x="5352415" y="3338195"/>
            <a:ext cx="1487170" cy="1487805"/>
            <a:chOff x="6459538" y="2249388"/>
            <a:chExt cx="1981200" cy="1981200"/>
          </a:xfrm>
          <a:blipFill dpi="0" rotWithShape="1">
            <a:blip r:embed="rId5">
              <a:extLst>
                <a:ext uri="{28A0092B-C50C-407E-A947-70E740481C1C}">
                  <a14:useLocalDpi xmlns:a14="http://schemas.microsoft.com/office/drawing/2010/main" val="0"/>
                </a:ext>
              </a:extLst>
            </a:blip>
            <a:srcRect/>
            <a:stretch>
              <a:fillRect/>
            </a:stretch>
          </a:blipFill>
        </p:grpSpPr>
        <p:sp>
          <p:nvSpPr>
            <p:cNvPr id="32"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35" name="Group 10"/>
            <p:cNvGrpSpPr/>
            <p:nvPr/>
          </p:nvGrpSpPr>
          <p:grpSpPr>
            <a:xfrm>
              <a:off x="6459538" y="2249388"/>
              <a:ext cx="1981200" cy="1981200"/>
              <a:chOff x="1371600" y="1752600"/>
              <a:chExt cx="2590800" cy="2590800"/>
            </a:xfrm>
            <a:grpFill/>
          </p:grpSpPr>
          <p:sp>
            <p:nvSpPr>
              <p:cNvPr id="36"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6578" y="2891877"/>
            <a:ext cx="10918844" cy="646331"/>
          </a:xfrm>
          <a:prstGeom prst="rect">
            <a:avLst/>
          </a:prstGeom>
        </p:spPr>
        <p:txBody>
          <a:bodyPr wrap="square">
            <a:spAutoFit/>
          </a:bodyPr>
          <a:lstStyle/>
          <a:p>
            <a:r>
              <a:rPr lang="zh-CN" altLang="en-US" dirty="0">
                <a:solidFill>
                  <a:schemeClr val="bg1"/>
                </a:solidFill>
              </a:rPr>
              <a:t>结合项目开发环境，编写项目框架，</a:t>
            </a:r>
            <a:endParaRPr lang="en-US" altLang="zh-CN" dirty="0">
              <a:solidFill>
                <a:schemeClr val="bg1"/>
              </a:solidFill>
            </a:endParaRPr>
          </a:p>
          <a:p>
            <a:r>
              <a:rPr lang="zh-CN" altLang="en-US" dirty="0">
                <a:solidFill>
                  <a:schemeClr val="bg1"/>
                </a:solidFill>
              </a:rPr>
              <a:t>撰写项目的系统设计说明书。</a:t>
            </a:r>
            <a:endParaRPr lang="en-US" altLang="zh-CN" dirty="0">
              <a:solidFill>
                <a:schemeClr val="bg1"/>
              </a:solidFill>
            </a:endParaRPr>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系统架构</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1241" y="290140"/>
            <a:ext cx="2658100"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CONTENT</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12965" y="1416255"/>
            <a:ext cx="8699818" cy="2646878"/>
          </a:xfrm>
          <a:prstGeom prst="rect">
            <a:avLst/>
          </a:prstGeom>
          <a:noFill/>
        </p:spPr>
        <p:txBody>
          <a:bodyPr wrap="none" rtlCol="0">
            <a:spAutoFit/>
          </a:bodyPr>
          <a:lstStyle/>
          <a:p>
            <a:r>
              <a:rPr lang="zh-CN" altLang="en-US" sz="16600" b="1" dirty="0">
                <a:blipFill dpi="0" rotWithShape="1">
                  <a:blip r:embed="rId3">
                    <a:alphaModFix amt="31000"/>
                  </a:blip>
                  <a:srcRect/>
                  <a:stretch>
                    <a:fillRect/>
                  </a:stretch>
                </a:blipFill>
                <a:latin typeface="+mn-ea"/>
                <a:cs typeface="Aharoni" panose="02010803020104030203" pitchFamily="2" charset="-79"/>
              </a:rPr>
              <a:t>项目经理</a:t>
            </a:r>
          </a:p>
        </p:txBody>
      </p:sp>
      <p:sp>
        <p:nvSpPr>
          <p:cNvPr id="15" name="文本框 14"/>
          <p:cNvSpPr txBox="1"/>
          <p:nvPr/>
        </p:nvSpPr>
        <p:spPr>
          <a:xfrm>
            <a:off x="1780905" y="1611076"/>
            <a:ext cx="8731878" cy="2646878"/>
          </a:xfrm>
          <a:prstGeom prst="rect">
            <a:avLst/>
          </a:prstGeom>
          <a:noFill/>
        </p:spPr>
        <p:txBody>
          <a:bodyPr wrap="none" rtlCol="0">
            <a:spAutoFit/>
          </a:bodyPr>
          <a:lstStyle/>
          <a:p>
            <a:r>
              <a:rPr lang="zh-CN" altLang="en-US" sz="16600" b="1" dirty="0">
                <a:solidFill>
                  <a:schemeClr val="accent2">
                    <a:lumMod val="50000"/>
                    <a:alpha val="32000"/>
                  </a:schemeClr>
                </a:solidFill>
                <a:latin typeface="Adobe Gothic Std B" panose="020B0800000000000000" pitchFamily="34" charset="-128"/>
              </a:rPr>
              <a:t>项目经理</a:t>
            </a:r>
          </a:p>
        </p:txBody>
      </p:sp>
      <p:sp>
        <p:nvSpPr>
          <p:cNvPr id="17" name="矩形 16"/>
          <p:cNvSpPr/>
          <p:nvPr/>
        </p:nvSpPr>
        <p:spPr>
          <a:xfrm>
            <a:off x="1199855" y="4809450"/>
            <a:ext cx="9926037" cy="1569660"/>
          </a:xfrm>
          <a:prstGeom prst="rect">
            <a:avLst/>
          </a:prstGeom>
        </p:spPr>
        <p:txBody>
          <a:bodyPr wrap="square">
            <a:spAutoFit/>
          </a:bodyPr>
          <a:lstStyle/>
          <a:p>
            <a:r>
              <a:rPr lang="zh-CN" altLang="en-US" sz="2400" b="1" dirty="0">
                <a:solidFill>
                  <a:schemeClr val="bg1">
                    <a:lumMod val="50000"/>
                  </a:schemeClr>
                </a:solidFill>
              </a:rPr>
              <a:t>●主要工作：</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系统可行性分析</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拟定开发流程</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系统架构</a:t>
            </a:r>
            <a:endParaRPr lang="en-US" altLang="zh-CN" sz="2400" b="1" dirty="0">
              <a:solidFill>
                <a:schemeClr val="bg1">
                  <a:lumMod val="50000"/>
                </a:schemeClr>
              </a:solidFill>
            </a:endParaRPr>
          </a:p>
        </p:txBody>
      </p:sp>
      <p:sp>
        <p:nvSpPr>
          <p:cNvPr id="6" name="矩形 5"/>
          <p:cNvSpPr/>
          <p:nvPr/>
        </p:nvSpPr>
        <p:spPr>
          <a:xfrm>
            <a:off x="954741" y="4614629"/>
            <a:ext cx="10282517" cy="18019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a:stretch>
            <a:fillRect/>
          </a:stretch>
        </p:blipFill>
        <p:spPr>
          <a:xfrm>
            <a:off x="5352476" y="3338323"/>
            <a:ext cx="1487045" cy="1487045"/>
          </a:xfrm>
          <a:prstGeom prst="rect">
            <a:avLst/>
          </a:prstGeom>
          <a:effectLst>
            <a:outerShdw blurRad="50800" dist="38100" dir="5400000" algn="t" rotWithShape="0">
              <a:prstClr val="black">
                <a:alpha val="40000"/>
              </a:prstClr>
            </a:outerShdw>
            <a:reflection stA="0" endPos="65000" dist="50800" dir="5400000" sy="-100000" algn="bl" rotWithShape="0"/>
          </a:effectLst>
        </p:spPr>
      </p:pic>
      <p:grpSp>
        <p:nvGrpSpPr>
          <p:cNvPr id="39" name="Group 9"/>
          <p:cNvGrpSpPr/>
          <p:nvPr/>
        </p:nvGrpSpPr>
        <p:grpSpPr>
          <a:xfrm>
            <a:off x="5352415" y="3338195"/>
            <a:ext cx="1487170" cy="1487170"/>
            <a:chOff x="6459538" y="2249388"/>
            <a:chExt cx="1981200" cy="1981200"/>
          </a:xfrm>
          <a:blipFill dpi="0" rotWithShape="1">
            <a:blip r:embed="rId5">
              <a:extLst>
                <a:ext uri="{28A0092B-C50C-407E-A947-70E740481C1C}">
                  <a14:useLocalDpi xmlns:a14="http://schemas.microsoft.com/office/drawing/2010/main" val="0"/>
                </a:ext>
              </a:extLst>
            </a:blip>
            <a:srcRect/>
            <a:stretch>
              <a:fillRect/>
            </a:stretch>
          </a:blipFill>
        </p:grpSpPr>
        <p:sp>
          <p:nvSpPr>
            <p:cNvPr id="40"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41" name="Group 10"/>
            <p:cNvGrpSpPr/>
            <p:nvPr/>
          </p:nvGrpSpPr>
          <p:grpSpPr>
            <a:xfrm>
              <a:off x="6459538" y="2249388"/>
              <a:ext cx="1981200" cy="1981200"/>
              <a:chOff x="1371600" y="1752600"/>
              <a:chExt cx="2590800" cy="2590800"/>
            </a:xfrm>
            <a:grpFill/>
          </p:grpSpPr>
          <p:sp>
            <p:nvSpPr>
              <p:cNvPr id="42"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6578" y="2891877"/>
            <a:ext cx="10918844" cy="646331"/>
          </a:xfrm>
          <a:prstGeom prst="rect">
            <a:avLst/>
          </a:prstGeom>
        </p:spPr>
        <p:txBody>
          <a:bodyPr wrap="square">
            <a:spAutoFit/>
          </a:bodyPr>
          <a:lstStyle/>
          <a:p>
            <a:r>
              <a:rPr lang="zh-CN" altLang="en-US" dirty="0">
                <a:solidFill>
                  <a:schemeClr val="bg1"/>
                </a:solidFill>
              </a:rPr>
              <a:t>结合项目开发环境，编写项目框架，</a:t>
            </a:r>
            <a:endParaRPr lang="en-US" altLang="zh-CN" dirty="0">
              <a:solidFill>
                <a:schemeClr val="bg1"/>
              </a:solidFill>
            </a:endParaRPr>
          </a:p>
          <a:p>
            <a:r>
              <a:rPr lang="zh-CN" altLang="en-US" dirty="0">
                <a:solidFill>
                  <a:schemeClr val="bg1"/>
                </a:solidFill>
              </a:rPr>
              <a:t>撰写项目的系统设计说明书。</a:t>
            </a:r>
            <a:endParaRPr lang="en-US" altLang="zh-CN" dirty="0">
              <a:solidFill>
                <a:schemeClr val="bg1"/>
              </a:solidFill>
            </a:endParaRPr>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系统架构</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1241" y="290140"/>
            <a:ext cx="2658100"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CONTENT</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12965" y="1416255"/>
            <a:ext cx="8699818" cy="2646878"/>
          </a:xfrm>
          <a:prstGeom prst="rect">
            <a:avLst/>
          </a:prstGeom>
          <a:noFill/>
        </p:spPr>
        <p:txBody>
          <a:bodyPr wrap="none" rtlCol="0">
            <a:spAutoFit/>
          </a:bodyPr>
          <a:lstStyle/>
          <a:p>
            <a:r>
              <a:rPr lang="zh-CN" altLang="en-US" sz="16600" b="1" dirty="0">
                <a:blipFill dpi="0" rotWithShape="1">
                  <a:blip r:embed="rId3">
                    <a:alphaModFix amt="31000"/>
                  </a:blip>
                  <a:srcRect/>
                  <a:stretch>
                    <a:fillRect/>
                  </a:stretch>
                </a:blipFill>
                <a:latin typeface="+mn-ea"/>
                <a:cs typeface="Aharoni" panose="02010803020104030203" pitchFamily="2" charset="-79"/>
              </a:rPr>
              <a:t>项目经理</a:t>
            </a:r>
          </a:p>
        </p:txBody>
      </p:sp>
      <p:sp>
        <p:nvSpPr>
          <p:cNvPr id="15" name="文本框 14"/>
          <p:cNvSpPr txBox="1"/>
          <p:nvPr/>
        </p:nvSpPr>
        <p:spPr>
          <a:xfrm>
            <a:off x="1780905" y="1611076"/>
            <a:ext cx="8731878" cy="2646878"/>
          </a:xfrm>
          <a:prstGeom prst="rect">
            <a:avLst/>
          </a:prstGeom>
          <a:noFill/>
        </p:spPr>
        <p:txBody>
          <a:bodyPr wrap="none" rtlCol="0">
            <a:spAutoFit/>
          </a:bodyPr>
          <a:lstStyle/>
          <a:p>
            <a:r>
              <a:rPr lang="zh-CN" altLang="en-US" sz="16600" b="1" dirty="0">
                <a:solidFill>
                  <a:schemeClr val="accent2">
                    <a:lumMod val="50000"/>
                    <a:alpha val="32000"/>
                  </a:schemeClr>
                </a:solidFill>
                <a:latin typeface="Adobe Gothic Std B" panose="020B0800000000000000" pitchFamily="34" charset="-128"/>
              </a:rPr>
              <a:t>项目经理</a:t>
            </a:r>
          </a:p>
        </p:txBody>
      </p:sp>
      <p:sp>
        <p:nvSpPr>
          <p:cNvPr id="17" name="矩形 16"/>
          <p:cNvSpPr/>
          <p:nvPr/>
        </p:nvSpPr>
        <p:spPr>
          <a:xfrm>
            <a:off x="1199855" y="4809450"/>
            <a:ext cx="9926037" cy="1569660"/>
          </a:xfrm>
          <a:prstGeom prst="rect">
            <a:avLst/>
          </a:prstGeom>
        </p:spPr>
        <p:txBody>
          <a:bodyPr wrap="square">
            <a:spAutoFit/>
          </a:bodyPr>
          <a:lstStyle/>
          <a:p>
            <a:r>
              <a:rPr lang="zh-CN" altLang="en-US" sz="2400" b="1" dirty="0">
                <a:solidFill>
                  <a:schemeClr val="bg1">
                    <a:lumMod val="50000"/>
                  </a:schemeClr>
                </a:solidFill>
              </a:rPr>
              <a:t>●主要工作：</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系统可行性分析</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拟定开发流程</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系统架构</a:t>
            </a:r>
            <a:endParaRPr lang="en-US" altLang="zh-CN" sz="2400" b="1" dirty="0">
              <a:solidFill>
                <a:schemeClr val="bg1">
                  <a:lumMod val="50000"/>
                </a:schemeClr>
              </a:solidFill>
            </a:endParaRPr>
          </a:p>
        </p:txBody>
      </p:sp>
      <p:sp>
        <p:nvSpPr>
          <p:cNvPr id="6" name="矩形 5"/>
          <p:cNvSpPr/>
          <p:nvPr/>
        </p:nvSpPr>
        <p:spPr>
          <a:xfrm>
            <a:off x="954741" y="4614629"/>
            <a:ext cx="10282517" cy="18019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a:stretch>
            <a:fillRect/>
          </a:stretch>
        </p:blipFill>
        <p:spPr>
          <a:xfrm>
            <a:off x="5351841" y="3322448"/>
            <a:ext cx="1487045" cy="1487045"/>
          </a:xfrm>
          <a:prstGeom prst="rect">
            <a:avLst/>
          </a:prstGeom>
          <a:effectLst>
            <a:outerShdw blurRad="50800" dist="38100" dir="5400000" algn="t" rotWithShape="0">
              <a:prstClr val="black">
                <a:alpha val="40000"/>
              </a:prstClr>
            </a:outerShdw>
            <a:reflection stA="0" endPos="65000" dist="50800" dir="5400000" sy="-100000" algn="bl" rotWithShape="0"/>
          </a:effectLst>
        </p:spPr>
      </p:pic>
      <p:grpSp>
        <p:nvGrpSpPr>
          <p:cNvPr id="44" name="Group 9"/>
          <p:cNvGrpSpPr/>
          <p:nvPr/>
        </p:nvGrpSpPr>
        <p:grpSpPr>
          <a:xfrm>
            <a:off x="5351780" y="3379470"/>
            <a:ext cx="1487170" cy="1430020"/>
            <a:chOff x="6459538" y="2249388"/>
            <a:chExt cx="1981200" cy="1981200"/>
          </a:xfrm>
          <a:blipFill dpi="0" rotWithShape="1">
            <a:blip r:embed="rId5">
              <a:extLst>
                <a:ext uri="{28A0092B-C50C-407E-A947-70E740481C1C}">
                  <a14:useLocalDpi xmlns:a14="http://schemas.microsoft.com/office/drawing/2010/main" val="0"/>
                </a:ext>
              </a:extLst>
            </a:blip>
            <a:srcRect/>
            <a:stretch>
              <a:fillRect/>
            </a:stretch>
          </a:blipFill>
        </p:grpSpPr>
        <p:sp>
          <p:nvSpPr>
            <p:cNvPr id="45"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46" name="Group 10"/>
            <p:cNvGrpSpPr/>
            <p:nvPr/>
          </p:nvGrpSpPr>
          <p:grpSpPr>
            <a:xfrm>
              <a:off x="6459538" y="2249388"/>
              <a:ext cx="1981200" cy="1981200"/>
              <a:chOff x="1371600" y="1752600"/>
              <a:chExt cx="2590800" cy="2590800"/>
            </a:xfrm>
            <a:grpFill/>
          </p:grpSpPr>
          <p:sp>
            <p:nvSpPr>
              <p:cNvPr id="47"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 y="1282326"/>
            <a:ext cx="12194122" cy="4293347"/>
          </a:xfrm>
          <a:prstGeom prst="rect">
            <a:avLst/>
          </a:prstGeom>
        </p:spPr>
      </p:pic>
      <p:sp>
        <p:nvSpPr>
          <p:cNvPr id="5" name="矩形 4"/>
          <p:cNvSpPr/>
          <p:nvPr/>
        </p:nvSpPr>
        <p:spPr>
          <a:xfrm>
            <a:off x="-2122"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4456" y="2891877"/>
            <a:ext cx="10918844" cy="369332"/>
          </a:xfrm>
          <a:prstGeom prst="rect">
            <a:avLst/>
          </a:prstGeom>
        </p:spPr>
        <p:txBody>
          <a:bodyPr wrap="square">
            <a:spAutoFit/>
          </a:bodyPr>
          <a:lstStyle/>
          <a:p>
            <a:r>
              <a:rPr lang="zh-CN" altLang="en-US" dirty="0">
                <a:solidFill>
                  <a:schemeClr val="bg1"/>
                </a:solidFill>
              </a:rPr>
              <a:t>进行相关调研，分析三维游戏系统的实现难度，同时进一步分析项目可行性，同时确定开发环境。</a:t>
            </a:r>
            <a:endParaRPr lang="en-US" altLang="zh-CN" dirty="0">
              <a:solidFill>
                <a:schemeClr val="bg1"/>
              </a:solidFill>
            </a:endParaRPr>
          </a:p>
        </p:txBody>
      </p:sp>
      <p:sp>
        <p:nvSpPr>
          <p:cNvPr id="7" name="文本框 6"/>
          <p:cNvSpPr txBox="1"/>
          <p:nvPr/>
        </p:nvSpPr>
        <p:spPr>
          <a:xfrm>
            <a:off x="1304020"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系统可行性分析</a:t>
            </a:r>
            <a:endParaRPr lang="en-US" altLang="zh-CN" sz="2800" dirty="0">
              <a:solidFill>
                <a:schemeClr val="bg1"/>
              </a:solidFill>
            </a:endParaRPr>
          </a:p>
        </p:txBody>
      </p:sp>
      <p:sp>
        <p:nvSpPr>
          <p:cNvPr id="8" name="文本框 7"/>
          <p:cNvSpPr txBox="1"/>
          <p:nvPr/>
        </p:nvSpPr>
        <p:spPr>
          <a:xfrm>
            <a:off x="713100"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419555" y="3445874"/>
            <a:ext cx="8126095" cy="368300"/>
          </a:xfrm>
          <a:prstGeom prst="rect">
            <a:avLst/>
          </a:prstGeom>
          <a:noFill/>
        </p:spPr>
        <p:txBody>
          <a:bodyPr wrap="square" rtlCol="0">
            <a:spAutoFit/>
          </a:bodyPr>
          <a:lstStyle/>
          <a:p>
            <a:r>
              <a:rPr lang="zh-CN" altLang="en-US" dirty="0">
                <a:solidFill>
                  <a:schemeClr val="bg1"/>
                </a:solidFill>
                <a:latin typeface="等线" panose="02010600030101010101" charset="-122"/>
                <a:ea typeface="等线" panose="02010600030101010101" charset="-122"/>
              </a:rPr>
              <a:t>●编程语言：</a:t>
            </a:r>
            <a:r>
              <a:rPr lang="en-US" altLang="zh-CN" dirty="0">
                <a:solidFill>
                  <a:schemeClr val="bg1"/>
                </a:solidFill>
                <a:latin typeface="等线" panose="02010600030101010101" charset="-122"/>
                <a:ea typeface="等线" panose="02010600030101010101" charset="-122"/>
              </a:rPr>
              <a:t>C++</a:t>
            </a:r>
            <a:r>
              <a:rPr lang="zh-CN" altLang="en-US" dirty="0">
                <a:solidFill>
                  <a:schemeClr val="bg1"/>
                </a:solidFill>
                <a:latin typeface="等线" panose="02010600030101010101" charset="-122"/>
                <a:ea typeface="等线" panose="02010600030101010101" charset="-122"/>
              </a:rPr>
              <a:t>、</a:t>
            </a:r>
            <a:r>
              <a:rPr lang="en-US" altLang="zh-CN" dirty="0">
                <a:solidFill>
                  <a:schemeClr val="bg1"/>
                </a:solidFill>
                <a:latin typeface="等线" panose="02010600030101010101" charset="-122"/>
                <a:ea typeface="等线" panose="02010600030101010101" charset="-122"/>
              </a:rPr>
              <a:t>C#</a:t>
            </a:r>
          </a:p>
        </p:txBody>
      </p:sp>
      <p:sp>
        <p:nvSpPr>
          <p:cNvPr id="13" name="文本框 12"/>
          <p:cNvSpPr txBox="1"/>
          <p:nvPr/>
        </p:nvSpPr>
        <p:spPr>
          <a:xfrm>
            <a:off x="1419555" y="3864959"/>
            <a:ext cx="7693660" cy="368300"/>
          </a:xfrm>
          <a:prstGeom prst="rect">
            <a:avLst/>
          </a:prstGeom>
          <a:noFill/>
        </p:spPr>
        <p:txBody>
          <a:bodyPr wrap="square" rtlCol="0">
            <a:spAutoFit/>
          </a:bodyPr>
          <a:lstStyle/>
          <a:p>
            <a:r>
              <a:rPr lang="zh-CN" altLang="en-US" dirty="0">
                <a:solidFill>
                  <a:schemeClr val="bg1"/>
                </a:solidFill>
                <a:latin typeface="等线" panose="02010600030101010101" charset="-122"/>
                <a:ea typeface="等线" panose="02010600030101010101" charset="-122"/>
              </a:rPr>
              <a:t>●开发中间件：</a:t>
            </a:r>
            <a:r>
              <a:rPr lang="en-US" altLang="zh-CN" dirty="0">
                <a:solidFill>
                  <a:schemeClr val="bg1"/>
                </a:solidFill>
                <a:latin typeface="等线" panose="02010600030101010101" charset="-122"/>
                <a:ea typeface="等线" panose="02010600030101010101" charset="-122"/>
              </a:rPr>
              <a:t>Rider</a:t>
            </a:r>
            <a:r>
              <a:rPr lang="zh-CN" altLang="en-US" dirty="0">
                <a:solidFill>
                  <a:schemeClr val="bg1"/>
                </a:solidFill>
                <a:latin typeface="等线" panose="02010600030101010101" charset="-122"/>
                <a:ea typeface="等线" panose="02010600030101010101" charset="-122"/>
              </a:rPr>
              <a:t>、</a:t>
            </a:r>
            <a:r>
              <a:rPr lang="en-US" altLang="zh-CN" dirty="0">
                <a:solidFill>
                  <a:schemeClr val="bg1"/>
                </a:solidFill>
                <a:latin typeface="等线" panose="02010600030101010101" charset="-122"/>
                <a:ea typeface="等线" panose="02010600030101010101" charset="-122"/>
              </a:rPr>
              <a:t>Android Studio</a:t>
            </a:r>
            <a:r>
              <a:rPr lang="zh-CN" altLang="en-US" dirty="0">
                <a:solidFill>
                  <a:schemeClr val="bg1"/>
                </a:solidFill>
                <a:latin typeface="等线" panose="02010600030101010101" charset="-122"/>
                <a:ea typeface="等线" panose="02010600030101010101" charset="-122"/>
              </a:rPr>
              <a:t>、</a:t>
            </a:r>
            <a:r>
              <a:rPr lang="en-US" altLang="zh-CN" dirty="0" err="1">
                <a:solidFill>
                  <a:schemeClr val="bg1"/>
                </a:solidFill>
                <a:latin typeface="等线" panose="02010600030101010101" charset="-122"/>
                <a:ea typeface="等线" panose="02010600030101010101" charset="-122"/>
              </a:rPr>
              <a:t>CLion</a:t>
            </a:r>
            <a:r>
              <a:rPr lang="zh-CN" altLang="en-US" dirty="0">
                <a:solidFill>
                  <a:schemeClr val="bg1"/>
                </a:solidFill>
                <a:latin typeface="等线" panose="02010600030101010101" charset="-122"/>
                <a:ea typeface="等线" panose="02010600030101010101" charset="-122"/>
              </a:rPr>
              <a:t>、</a:t>
            </a:r>
            <a:r>
              <a:rPr lang="en-US" altLang="zh-CN" dirty="0" err="1">
                <a:solidFill>
                  <a:schemeClr val="bg1"/>
                </a:solidFill>
                <a:latin typeface="等线" panose="02010600030101010101" charset="-122"/>
                <a:ea typeface="等线" panose="02010600030101010101" charset="-122"/>
              </a:rPr>
              <a:t>Typora</a:t>
            </a:r>
            <a:r>
              <a:rPr lang="zh-CN" altLang="en-US" dirty="0">
                <a:solidFill>
                  <a:schemeClr val="bg1"/>
                </a:solidFill>
                <a:latin typeface="等线" panose="02010600030101010101" charset="-122"/>
                <a:ea typeface="等线" panose="02010600030101010101" charset="-122"/>
              </a:rPr>
              <a:t>、</a:t>
            </a:r>
            <a:r>
              <a:rPr lang="en-US" altLang="zh-CN" dirty="0" err="1">
                <a:solidFill>
                  <a:schemeClr val="bg1"/>
                </a:solidFill>
                <a:latin typeface="等线" panose="02010600030101010101" charset="-122"/>
                <a:ea typeface="等线" panose="02010600030101010101" charset="-122"/>
              </a:rPr>
              <a:t>Navicat</a:t>
            </a:r>
            <a:r>
              <a:rPr lang="zh-CN" altLang="en-US" dirty="0">
                <a:solidFill>
                  <a:schemeClr val="bg1"/>
                </a:solidFill>
                <a:latin typeface="等线" panose="02010600030101010101" charset="-122"/>
                <a:ea typeface="等线" panose="02010600030101010101" charset="-122"/>
              </a:rPr>
              <a:t>、</a:t>
            </a:r>
            <a:r>
              <a:rPr lang="en-US" altLang="zh-CN" dirty="0">
                <a:solidFill>
                  <a:schemeClr val="bg1"/>
                </a:solidFill>
                <a:latin typeface="等线" panose="02010600030101010101" charset="-122"/>
                <a:ea typeface="等线" panose="02010600030101010101" charset="-122"/>
              </a:rPr>
              <a:t>SQLite</a:t>
            </a:r>
          </a:p>
        </p:txBody>
      </p:sp>
      <p:sp>
        <p:nvSpPr>
          <p:cNvPr id="14" name="文本框 13"/>
          <p:cNvSpPr txBox="1"/>
          <p:nvPr/>
        </p:nvSpPr>
        <p:spPr>
          <a:xfrm>
            <a:off x="1419555" y="4230075"/>
            <a:ext cx="9269095" cy="368300"/>
          </a:xfrm>
          <a:prstGeom prst="rect">
            <a:avLst/>
          </a:prstGeom>
          <a:noFill/>
        </p:spPr>
        <p:txBody>
          <a:bodyPr wrap="square" rtlCol="0">
            <a:spAutoFit/>
          </a:bodyPr>
          <a:lstStyle/>
          <a:p>
            <a:r>
              <a:rPr lang="zh-CN" altLang="en-US" dirty="0">
                <a:solidFill>
                  <a:schemeClr val="bg1"/>
                </a:solidFill>
                <a:latin typeface="等线" panose="02010600030101010101" charset="-122"/>
                <a:ea typeface="等线" panose="02010600030101010101" charset="-122"/>
              </a:rPr>
              <a:t>●框架</a:t>
            </a:r>
            <a:r>
              <a:rPr lang="en-US" altLang="zh-CN" dirty="0">
                <a:solidFill>
                  <a:schemeClr val="bg1"/>
                </a:solidFill>
                <a:latin typeface="等线" panose="02010600030101010101" charset="-122"/>
                <a:ea typeface="等线" panose="02010600030101010101" charset="-122"/>
              </a:rPr>
              <a:t>+</a:t>
            </a:r>
            <a:r>
              <a:rPr lang="zh-CN" altLang="en-US" dirty="0">
                <a:solidFill>
                  <a:schemeClr val="bg1"/>
                </a:solidFill>
                <a:latin typeface="等线" panose="02010600030101010101" charset="-122"/>
                <a:ea typeface="等线" panose="02010600030101010101" charset="-122"/>
              </a:rPr>
              <a:t>引擎：</a:t>
            </a:r>
            <a:r>
              <a:rPr lang="en-US" altLang="zh-CN" dirty="0">
                <a:solidFill>
                  <a:schemeClr val="bg1"/>
                </a:solidFill>
                <a:latin typeface="等线" panose="02010600030101010101" charset="-122"/>
                <a:ea typeface="等线" panose="02010600030101010101" charset="-122"/>
              </a:rPr>
              <a:t>Unity 3D</a:t>
            </a:r>
            <a:r>
              <a:rPr lang="zh-CN" altLang="en-US" dirty="0">
                <a:solidFill>
                  <a:schemeClr val="bg1"/>
                </a:solidFill>
                <a:latin typeface="等线" panose="02010600030101010101" charset="-122"/>
                <a:ea typeface="等线" panose="02010600030101010101" charset="-122"/>
              </a:rPr>
              <a:t>、</a:t>
            </a:r>
            <a:r>
              <a:rPr lang="en-US" altLang="zh-CN" dirty="0">
                <a:solidFill>
                  <a:schemeClr val="bg1"/>
                </a:solidFill>
                <a:latin typeface="等线" panose="02010600030101010101" charset="-122"/>
                <a:ea typeface="等线" panose="02010600030101010101" charset="-122"/>
              </a:rPr>
              <a:t>Unity Web</a:t>
            </a:r>
            <a:r>
              <a:rPr lang="zh-CN" altLang="en-US" dirty="0">
                <a:solidFill>
                  <a:schemeClr val="bg1"/>
                </a:solidFill>
                <a:latin typeface="等线" panose="02010600030101010101" charset="-122"/>
                <a:ea typeface="等线" panose="02010600030101010101" charset="-122"/>
              </a:rPr>
              <a:t>、</a:t>
            </a:r>
            <a:r>
              <a:rPr lang="en-US" altLang="zh-CN" dirty="0">
                <a:solidFill>
                  <a:schemeClr val="bg1"/>
                </a:solidFill>
                <a:latin typeface="等线" panose="02010600030101010101" charset="-122"/>
                <a:ea typeface="等线" panose="02010600030101010101" charset="-122"/>
              </a:rPr>
              <a:t>Android</a:t>
            </a:r>
            <a:r>
              <a:rPr lang="zh-CN" altLang="en-US" dirty="0">
                <a:solidFill>
                  <a:schemeClr val="bg1"/>
                </a:solidFill>
                <a:latin typeface="等线" panose="02010600030101010101" charset="-122"/>
                <a:ea typeface="等线" panose="02010600030101010101" charset="-122"/>
              </a:rPr>
              <a:t>、（</a:t>
            </a:r>
            <a:r>
              <a:rPr lang="en-US" altLang="zh-CN" dirty="0">
                <a:solidFill>
                  <a:schemeClr val="bg1"/>
                </a:solidFill>
                <a:latin typeface="等线" panose="02010600030101010101" charset="-122"/>
                <a:ea typeface="等线" panose="02010600030101010101" charset="-122"/>
              </a:rPr>
              <a:t>Vue.js</a:t>
            </a:r>
            <a:r>
              <a:rPr lang="zh-CN" altLang="en-US" dirty="0">
                <a:solidFill>
                  <a:schemeClr val="bg1"/>
                </a:solidFill>
                <a:latin typeface="等线" panose="02010600030101010101" charset="-122"/>
                <a:ea typeface="等线" panose="02010600030101010101" charset="-122"/>
              </a:rPr>
              <a:t>）</a:t>
            </a:r>
          </a:p>
        </p:txBody>
      </p:sp>
    </p:spTree>
  </p:cSld>
  <p:clrMapOvr>
    <a:masterClrMapping/>
  </p:clrMapOvr>
  <p:transition spd="slow" advClick="0" advTm="300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拟定开发流程</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54" name="燕尾形 12"/>
          <p:cNvSpPr>
            <a:spLocks noChangeArrowheads="1"/>
          </p:cNvSpPr>
          <p:nvPr/>
        </p:nvSpPr>
        <p:spPr bwMode="auto">
          <a:xfrm>
            <a:off x="2885703" y="3425626"/>
            <a:ext cx="1567567" cy="360364"/>
          </a:xfrm>
          <a:prstGeom prst="chevron">
            <a:avLst>
              <a:gd name="adj" fmla="val 38367"/>
            </a:avLst>
          </a:prstGeom>
          <a:solidFill>
            <a:schemeClr val="bg1">
              <a:lumMod val="50000"/>
            </a:schemeClr>
          </a:solidFill>
          <a:ln w="9525">
            <a:solidFill>
              <a:sysClr val="windowText" lastClr="000000">
                <a:lumMod val="75000"/>
                <a:lumOff val="25000"/>
              </a:sysClr>
            </a:solidFill>
          </a:ln>
        </p:spPr>
        <p:txBody>
          <a:bodyPr lIns="91440" tIns="45720" rIns="91440" bIns="4572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86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规划阶段</a:t>
            </a:r>
          </a:p>
        </p:txBody>
      </p:sp>
      <p:sp>
        <p:nvSpPr>
          <p:cNvPr id="55" name="燕尾形 13"/>
          <p:cNvSpPr>
            <a:spLocks noChangeArrowheads="1"/>
          </p:cNvSpPr>
          <p:nvPr/>
        </p:nvSpPr>
        <p:spPr bwMode="auto">
          <a:xfrm>
            <a:off x="4875779" y="3425626"/>
            <a:ext cx="1567567" cy="360364"/>
          </a:xfrm>
          <a:prstGeom prst="chevron">
            <a:avLst>
              <a:gd name="adj" fmla="val 38367"/>
            </a:avLst>
          </a:prstGeom>
          <a:solidFill>
            <a:schemeClr val="bg1">
              <a:lumMod val="50000"/>
            </a:schemeClr>
          </a:solidFill>
          <a:ln w="9525">
            <a:solidFill>
              <a:sysClr val="windowText" lastClr="000000">
                <a:lumMod val="75000"/>
                <a:lumOff val="25000"/>
              </a:sysClr>
            </a:solidFill>
          </a:ln>
        </p:spPr>
        <p:txBody>
          <a:bodyPr lIns="91440" tIns="45720" rIns="91440" bIns="4572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86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设计阶段</a:t>
            </a:r>
          </a:p>
        </p:txBody>
      </p:sp>
      <p:sp>
        <p:nvSpPr>
          <p:cNvPr id="56" name="燕尾形 14"/>
          <p:cNvSpPr>
            <a:spLocks noChangeArrowheads="1"/>
          </p:cNvSpPr>
          <p:nvPr/>
        </p:nvSpPr>
        <p:spPr bwMode="auto">
          <a:xfrm>
            <a:off x="6859271" y="3425626"/>
            <a:ext cx="1567566" cy="360364"/>
          </a:xfrm>
          <a:prstGeom prst="chevron">
            <a:avLst>
              <a:gd name="adj" fmla="val 38367"/>
            </a:avLst>
          </a:prstGeom>
          <a:solidFill>
            <a:schemeClr val="bg1">
              <a:lumMod val="50000"/>
            </a:schemeClr>
          </a:solidFill>
          <a:ln w="9525">
            <a:solidFill>
              <a:sysClr val="windowText" lastClr="000000">
                <a:lumMod val="75000"/>
                <a:lumOff val="25000"/>
              </a:sysClr>
            </a:solidFill>
          </a:ln>
        </p:spPr>
        <p:txBody>
          <a:bodyPr lIns="91440" tIns="45720" rIns="91440" bIns="4572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86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开发阶段</a:t>
            </a:r>
          </a:p>
        </p:txBody>
      </p:sp>
      <p:sp>
        <p:nvSpPr>
          <p:cNvPr id="57" name="燕尾形 15"/>
          <p:cNvSpPr>
            <a:spLocks noChangeArrowheads="1"/>
          </p:cNvSpPr>
          <p:nvPr/>
        </p:nvSpPr>
        <p:spPr bwMode="auto">
          <a:xfrm>
            <a:off x="8834102" y="3425626"/>
            <a:ext cx="1567566" cy="360364"/>
          </a:xfrm>
          <a:prstGeom prst="chevron">
            <a:avLst>
              <a:gd name="adj" fmla="val 38367"/>
            </a:avLst>
          </a:prstGeom>
          <a:solidFill>
            <a:schemeClr val="bg1">
              <a:lumMod val="50000"/>
            </a:schemeClr>
          </a:solidFill>
          <a:ln w="9525">
            <a:solidFill>
              <a:sysClr val="windowText" lastClr="000000">
                <a:lumMod val="75000"/>
                <a:lumOff val="25000"/>
              </a:sysClr>
            </a:solidFill>
          </a:ln>
        </p:spPr>
        <p:txBody>
          <a:bodyPr lIns="91440" tIns="45720" rIns="91440" bIns="4572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86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运营阶段</a:t>
            </a:r>
            <a:endParaRPr kumimoji="0" lang="en-US" altLang="zh-CN" sz="186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58" name="直接连接符 16"/>
          <p:cNvCxnSpPr>
            <a:cxnSpLocks noChangeShapeType="1"/>
          </p:cNvCxnSpPr>
          <p:nvPr/>
        </p:nvCxnSpPr>
        <p:spPr bwMode="auto">
          <a:xfrm>
            <a:off x="3662978" y="3852155"/>
            <a:ext cx="0" cy="360363"/>
          </a:xfrm>
          <a:prstGeom prst="line">
            <a:avLst/>
          </a:prstGeom>
          <a:noFill/>
          <a:ln w="9525">
            <a:solidFill>
              <a:schemeClr val="accent5">
                <a:lumMod val="20000"/>
                <a:lumOff val="80000"/>
              </a:schemeClr>
            </a:solidFill>
            <a:round/>
            <a:tailEnd type="oval" w="med" len="med"/>
          </a:ln>
          <a:extLst>
            <a:ext uri="{909E8E84-426E-40DD-AFC4-6F175D3DCCD1}">
              <a14:hiddenFill xmlns:a14="http://schemas.microsoft.com/office/drawing/2010/main">
                <a:noFill/>
              </a14:hiddenFill>
            </a:ext>
          </a:extLst>
        </p:spPr>
      </p:cxnSp>
      <p:cxnSp>
        <p:nvCxnSpPr>
          <p:cNvPr id="59" name="直接连接符 17"/>
          <p:cNvCxnSpPr>
            <a:cxnSpLocks noChangeShapeType="1"/>
          </p:cNvCxnSpPr>
          <p:nvPr/>
        </p:nvCxnSpPr>
        <p:spPr bwMode="auto">
          <a:xfrm flipV="1">
            <a:off x="5549080" y="3129478"/>
            <a:ext cx="0" cy="360363"/>
          </a:xfrm>
          <a:prstGeom prst="line">
            <a:avLst/>
          </a:prstGeom>
          <a:noFill/>
          <a:ln w="9525">
            <a:solidFill>
              <a:schemeClr val="accent5">
                <a:lumMod val="20000"/>
                <a:lumOff val="80000"/>
              </a:schemeClr>
            </a:solidFill>
            <a:round/>
            <a:tailEnd type="oval" w="med" len="med"/>
          </a:ln>
          <a:extLst>
            <a:ext uri="{909E8E84-426E-40DD-AFC4-6F175D3DCCD1}">
              <a14:hiddenFill xmlns:a14="http://schemas.microsoft.com/office/drawing/2010/main">
                <a:noFill/>
              </a14:hiddenFill>
            </a:ext>
          </a:extLst>
        </p:spPr>
      </p:cxnSp>
      <p:cxnSp>
        <p:nvCxnSpPr>
          <p:cNvPr id="60" name="直接连接符 18"/>
          <p:cNvCxnSpPr>
            <a:cxnSpLocks noChangeShapeType="1"/>
          </p:cNvCxnSpPr>
          <p:nvPr/>
        </p:nvCxnSpPr>
        <p:spPr bwMode="auto">
          <a:xfrm>
            <a:off x="7661728" y="3817950"/>
            <a:ext cx="0" cy="360363"/>
          </a:xfrm>
          <a:prstGeom prst="line">
            <a:avLst/>
          </a:prstGeom>
          <a:noFill/>
          <a:ln w="9525">
            <a:solidFill>
              <a:schemeClr val="accent5">
                <a:lumMod val="20000"/>
                <a:lumOff val="80000"/>
              </a:schemeClr>
            </a:solidFill>
            <a:round/>
            <a:tailEnd type="oval" w="med" len="med"/>
          </a:ln>
          <a:extLst>
            <a:ext uri="{909E8E84-426E-40DD-AFC4-6F175D3DCCD1}">
              <a14:hiddenFill xmlns:a14="http://schemas.microsoft.com/office/drawing/2010/main">
                <a:noFill/>
              </a14:hiddenFill>
            </a:ext>
          </a:extLst>
        </p:spPr>
      </p:cxnSp>
      <p:cxnSp>
        <p:nvCxnSpPr>
          <p:cNvPr id="61" name="直接连接符 19"/>
          <p:cNvCxnSpPr>
            <a:cxnSpLocks noChangeShapeType="1"/>
          </p:cNvCxnSpPr>
          <p:nvPr/>
        </p:nvCxnSpPr>
        <p:spPr bwMode="auto">
          <a:xfrm flipV="1">
            <a:off x="9576837" y="3095564"/>
            <a:ext cx="0" cy="360363"/>
          </a:xfrm>
          <a:prstGeom prst="line">
            <a:avLst/>
          </a:prstGeom>
          <a:noFill/>
          <a:ln w="9525">
            <a:solidFill>
              <a:schemeClr val="accent5">
                <a:lumMod val="20000"/>
                <a:lumOff val="80000"/>
              </a:schemeClr>
            </a:solidFill>
            <a:round/>
            <a:tailEnd type="oval" w="med" len="med"/>
          </a:ln>
          <a:extLst>
            <a:ext uri="{909E8E84-426E-40DD-AFC4-6F175D3DCCD1}">
              <a14:hiddenFill xmlns:a14="http://schemas.microsoft.com/office/drawing/2010/main">
                <a:noFill/>
              </a14:hiddenFill>
            </a:ext>
          </a:extLst>
        </p:spPr>
      </p:cxnSp>
      <p:sp>
        <p:nvSpPr>
          <p:cNvPr id="62" name="文本框 8"/>
          <p:cNvSpPr txBox="1"/>
          <p:nvPr/>
        </p:nvSpPr>
        <p:spPr>
          <a:xfrm>
            <a:off x="1729714" y="4234924"/>
            <a:ext cx="3995420" cy="769441"/>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91440" tIns="45720" rIns="91440" bIns="45720" rtlCol="0">
            <a:spAutoFit/>
          </a:bodyPr>
          <a:lstStyle/>
          <a:p>
            <a:pPr defTabSz="685800">
              <a:defRPr/>
            </a:pPr>
            <a:r>
              <a:rPr lang="en-US" altLang="zh-CN" sz="1100" b="1" dirty="0">
                <a:solidFill>
                  <a:schemeClr val="bg1"/>
                </a:solidFill>
                <a:latin typeface="宋体" panose="02010600030101010101" pitchFamily="2" charset="-122"/>
                <a:sym typeface="+mn-ea"/>
              </a:rPr>
              <a:t>1</a:t>
            </a:r>
            <a:r>
              <a:rPr lang="zh-CN" altLang="en-US" sz="1100" b="1" dirty="0">
                <a:solidFill>
                  <a:schemeClr val="bg1"/>
                </a:solidFill>
                <a:latin typeface="宋体" panose="02010600030101010101" pitchFamily="2" charset="-122"/>
                <a:sym typeface="+mn-ea"/>
              </a:rPr>
              <a:t>、项目过程</a:t>
            </a:r>
            <a:r>
              <a:rPr lang="en-US" altLang="zh-CN" sz="1100" b="1" dirty="0">
                <a:solidFill>
                  <a:schemeClr val="bg1"/>
                </a:solidFill>
                <a:latin typeface="宋体" panose="02010600030101010101" pitchFamily="2" charset="-122"/>
                <a:sym typeface="+mn-ea"/>
              </a:rPr>
              <a:t>/</a:t>
            </a:r>
            <a:r>
              <a:rPr lang="zh-CN" altLang="en-US" sz="1100" b="1" dirty="0">
                <a:solidFill>
                  <a:schemeClr val="bg1"/>
                </a:solidFill>
                <a:latin typeface="宋体" panose="02010600030101010101" pitchFamily="2" charset="-122"/>
                <a:sym typeface="+mn-ea"/>
              </a:rPr>
              <a:t>活动的标准化、规范化。</a:t>
            </a:r>
          </a:p>
          <a:p>
            <a:pPr defTabSz="685800">
              <a:defRPr/>
            </a:pPr>
            <a:r>
              <a:rPr lang="zh-CN" altLang="en-US" sz="1100" b="1" dirty="0">
                <a:solidFill>
                  <a:schemeClr val="bg1"/>
                </a:solidFill>
                <a:latin typeface="宋体" panose="02010600030101010101" pitchFamily="2" charset="-122"/>
                <a:sym typeface="+mn-ea"/>
              </a:rPr>
              <a:t>项目范围、质量、时间与成本的综合因素的考虑，进行项目的总体规划与阶段计划。</a:t>
            </a:r>
          </a:p>
          <a:p>
            <a:pPr defTabSz="685800">
              <a:defRPr/>
            </a:pPr>
            <a:r>
              <a:rPr lang="en-US" altLang="zh-CN" sz="1100" b="1" dirty="0">
                <a:solidFill>
                  <a:schemeClr val="bg1"/>
                </a:solidFill>
                <a:latin typeface="宋体" panose="02010600030101010101" pitchFamily="2" charset="-122"/>
                <a:sym typeface="+mn-ea"/>
              </a:rPr>
              <a:t>2</a:t>
            </a:r>
            <a:r>
              <a:rPr lang="zh-CN" altLang="en-US" sz="1100" b="1" dirty="0">
                <a:solidFill>
                  <a:schemeClr val="bg1"/>
                </a:solidFill>
                <a:latin typeface="宋体" panose="02010600030101010101" pitchFamily="2" charset="-122"/>
                <a:sym typeface="+mn-ea"/>
              </a:rPr>
              <a:t>、设置项目组中的各种角色，并分配好各角色的责任与权限。</a:t>
            </a:r>
            <a:endParaRPr lang="zh-CN" altLang="en-US" sz="1100" b="1" dirty="0">
              <a:solidFill>
                <a:schemeClr val="bg1"/>
              </a:solidFill>
              <a:latin typeface="宋体" panose="02010600030101010101" pitchFamily="2" charset="-122"/>
              <a:cs typeface="+mn-ea"/>
              <a:sym typeface="+mn-ea"/>
            </a:endParaRPr>
          </a:p>
        </p:txBody>
      </p:sp>
      <p:sp>
        <p:nvSpPr>
          <p:cNvPr id="63" name="文本框 8"/>
          <p:cNvSpPr txBox="1"/>
          <p:nvPr/>
        </p:nvSpPr>
        <p:spPr>
          <a:xfrm>
            <a:off x="6337399" y="4250825"/>
            <a:ext cx="2764741" cy="430887"/>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91440" tIns="45720" rIns="91440" bIns="45720" rtlCol="0">
            <a:spAutoFit/>
          </a:bodyPr>
          <a:lstStyle/>
          <a:p>
            <a:pPr algn="ctr" defTabSz="685800">
              <a:defRPr/>
            </a:pPr>
            <a:r>
              <a:rPr lang="zh-CN" altLang="en-US" sz="1100" b="1" dirty="0">
                <a:solidFill>
                  <a:schemeClr val="bg1"/>
                </a:solidFill>
                <a:latin typeface="宋体" panose="02010600030101010101" pitchFamily="2" charset="-122"/>
                <a:cs typeface="+mn-ea"/>
                <a:sym typeface="+mn-lt"/>
              </a:rPr>
              <a:t>对产品进行严格把关，监督产品的开发，以及对产品进行测试</a:t>
            </a:r>
          </a:p>
        </p:txBody>
      </p:sp>
      <p:sp>
        <p:nvSpPr>
          <p:cNvPr id="64" name="文本框 8"/>
          <p:cNvSpPr txBox="1"/>
          <p:nvPr/>
        </p:nvSpPr>
        <p:spPr>
          <a:xfrm>
            <a:off x="8212635" y="2699181"/>
            <a:ext cx="2764741" cy="261610"/>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91440" tIns="45720" rIns="91440" bIns="45720" rtlCol="0">
            <a:spAutoFit/>
          </a:bodyPr>
          <a:lstStyle/>
          <a:p>
            <a:pPr algn="ctr" defTabSz="685800">
              <a:defRPr/>
            </a:pPr>
            <a:r>
              <a:rPr lang="zh-CN" altLang="en-US" sz="1100" b="1" dirty="0">
                <a:solidFill>
                  <a:schemeClr val="bg1"/>
                </a:solidFill>
                <a:latin typeface="宋体" panose="02010600030101010101" pitchFamily="2" charset="-122"/>
                <a:cs typeface="+mn-ea"/>
                <a:sym typeface="+mn-lt"/>
              </a:rPr>
              <a:t>收集改版意见，并不断协调完善产品</a:t>
            </a:r>
          </a:p>
        </p:txBody>
      </p:sp>
      <p:sp>
        <p:nvSpPr>
          <p:cNvPr id="65" name="文本框 64"/>
          <p:cNvSpPr txBox="1"/>
          <p:nvPr/>
        </p:nvSpPr>
        <p:spPr>
          <a:xfrm>
            <a:off x="3980788" y="2384395"/>
            <a:ext cx="3134995" cy="769441"/>
          </a:xfrm>
          <a:prstGeom prst="rect">
            <a:avLst/>
          </a:prstGeom>
          <a:noFill/>
        </p:spPr>
        <p:txBody>
          <a:bodyPr wrap="square" rtlCol="0">
            <a:spAutoFit/>
          </a:bodyPr>
          <a:lstStyle/>
          <a:p>
            <a:pPr defTabSz="685800">
              <a:defRPr/>
            </a:pPr>
            <a:r>
              <a:rPr lang="en-US" altLang="zh-CN" sz="1100" b="1" dirty="0">
                <a:solidFill>
                  <a:schemeClr val="bg1"/>
                </a:solidFill>
                <a:latin typeface="宋体" panose="02010600030101010101" pitchFamily="2" charset="-122"/>
                <a:cs typeface="宋体" panose="02010600030101010101" pitchFamily="2" charset="-122"/>
              </a:rPr>
              <a:t>1</a:t>
            </a:r>
            <a:r>
              <a:rPr lang="zh-CN" altLang="en-US" sz="1100" b="1" dirty="0">
                <a:solidFill>
                  <a:schemeClr val="bg1"/>
                </a:solidFill>
                <a:latin typeface="宋体" panose="02010600030101010101" pitchFamily="2" charset="-122"/>
                <a:cs typeface="宋体" panose="02010600030101010101" pitchFamily="2" charset="-122"/>
              </a:rPr>
              <a:t>、可行性分析，可用性测试</a:t>
            </a:r>
          </a:p>
          <a:p>
            <a:pPr defTabSz="685800">
              <a:defRPr/>
            </a:pPr>
            <a:r>
              <a:rPr lang="en-US" altLang="zh-CN" sz="1100" b="1" dirty="0">
                <a:solidFill>
                  <a:schemeClr val="bg1"/>
                </a:solidFill>
                <a:latin typeface="宋体" panose="02010600030101010101" pitchFamily="2" charset="-122"/>
                <a:cs typeface="宋体" panose="02010600030101010101" pitchFamily="2" charset="-122"/>
                <a:sym typeface="+mn-ea"/>
              </a:rPr>
              <a:t>2</a:t>
            </a:r>
            <a:r>
              <a:rPr lang="zh-CN" altLang="en-US" sz="1100" b="1" dirty="0">
                <a:solidFill>
                  <a:schemeClr val="bg1"/>
                </a:solidFill>
                <a:latin typeface="宋体" panose="02010600030101010101" pitchFamily="2" charset="-122"/>
                <a:cs typeface="宋体" panose="02010600030101010101" pitchFamily="2" charset="-122"/>
                <a:sym typeface="+mn-ea"/>
              </a:rPr>
              <a:t>、控制项目组各成员的工作进度，即时了解项目组成员的工作情况，尽快解决决项目组成员所碰到的难题</a:t>
            </a:r>
            <a:r>
              <a:rPr lang="zh-CN" altLang="en-US" sz="1100" dirty="0">
                <a:solidFill>
                  <a:schemeClr val="bg1"/>
                </a:solidFill>
                <a:latin typeface="华文中宋" panose="02010600040101010101" charset="-122"/>
                <a:ea typeface="华文中宋" panose="02010600040101010101" charset="-122"/>
                <a:cs typeface="华文中宋" panose="02010600040101010101" charset="-122"/>
                <a:sym typeface="+mn-ea"/>
              </a:rPr>
              <a:t>。</a:t>
            </a:r>
            <a:r>
              <a:rPr lang="zh-CN" altLang="en-US" sz="1100" b="1" dirty="0">
                <a:solidFill>
                  <a:schemeClr val="bg1"/>
                </a:solidFill>
                <a:latin typeface="宋体" panose="02010600030101010101" pitchFamily="2" charset="-122"/>
                <a:sym typeface="+mn-ea"/>
              </a:rPr>
              <a:t> </a:t>
            </a: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p:tgtEl>
                                          <p:spTgt spid="54"/>
                                        </p:tgtEl>
                                        <p:attrNameLst>
                                          <p:attrName>ppt_x</p:attrName>
                                        </p:attrNameLst>
                                      </p:cBhvr>
                                      <p:tavLst>
                                        <p:tav tm="0">
                                          <p:val>
                                            <p:strVal val="#ppt_x-#ppt_w*1.125000"/>
                                          </p:val>
                                        </p:tav>
                                        <p:tav tm="100000">
                                          <p:val>
                                            <p:strVal val="#ppt_x"/>
                                          </p:val>
                                        </p:tav>
                                      </p:tavLst>
                                    </p:anim>
                                    <p:animEffect transition="in" filter="wipe(right)">
                                      <p:cBhvr>
                                        <p:cTn id="8" dur="500"/>
                                        <p:tgtEl>
                                          <p:spTgt spid="54"/>
                                        </p:tgtEl>
                                      </p:cBhvr>
                                    </p:animEffect>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up)">
                                      <p:cBhvr>
                                        <p:cTn id="12" dur="500"/>
                                        <p:tgtEl>
                                          <p:spTgt spid="58"/>
                                        </p:tgtEl>
                                      </p:cBhvr>
                                    </p:animEffect>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62"/>
                                        </p:tgtEl>
                                        <p:attrNameLst>
                                          <p:attrName>style.visibility</p:attrName>
                                        </p:attrNameLst>
                                      </p:cBhvr>
                                      <p:to>
                                        <p:strVal val="visible"/>
                                      </p:to>
                                    </p:set>
                                    <p:anim calcmode="lin" valueType="num">
                                      <p:cBhvr additive="base">
                                        <p:cTn id="16" dur="500" fill="hold"/>
                                        <p:tgtEl>
                                          <p:spTgt spid="62"/>
                                        </p:tgtEl>
                                        <p:attrNameLst>
                                          <p:attrName>ppt_x</p:attrName>
                                        </p:attrNameLst>
                                      </p:cBhvr>
                                      <p:tavLst>
                                        <p:tav tm="0">
                                          <p:val>
                                            <p:strVal val="#ppt_x"/>
                                          </p:val>
                                        </p:tav>
                                        <p:tav tm="100000">
                                          <p:val>
                                            <p:strVal val="#ppt_x"/>
                                          </p:val>
                                        </p:tav>
                                      </p:tavLst>
                                    </p:anim>
                                    <p:anim calcmode="lin" valueType="num">
                                      <p:cBhvr additive="base">
                                        <p:cTn id="17"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55"/>
                                        </p:tgtEl>
                                        <p:attrNameLst>
                                          <p:attrName>style.visibility</p:attrName>
                                        </p:attrNameLst>
                                      </p:cBhvr>
                                      <p:to>
                                        <p:strVal val="visible"/>
                                      </p:to>
                                    </p:set>
                                    <p:anim calcmode="lin" valueType="num">
                                      <p:cBhvr additive="base">
                                        <p:cTn id="22" dur="500"/>
                                        <p:tgtEl>
                                          <p:spTgt spid="55"/>
                                        </p:tgtEl>
                                        <p:attrNameLst>
                                          <p:attrName>ppt_x</p:attrName>
                                        </p:attrNameLst>
                                      </p:cBhvr>
                                      <p:tavLst>
                                        <p:tav tm="0">
                                          <p:val>
                                            <p:strVal val="#ppt_x-#ppt_w*1.125000"/>
                                          </p:val>
                                        </p:tav>
                                        <p:tav tm="100000">
                                          <p:val>
                                            <p:strVal val="#ppt_x"/>
                                          </p:val>
                                        </p:tav>
                                      </p:tavLst>
                                    </p:anim>
                                    <p:animEffect transition="in" filter="wipe(right)">
                                      <p:cBhvr>
                                        <p:cTn id="23" dur="500"/>
                                        <p:tgtEl>
                                          <p:spTgt spid="55"/>
                                        </p:tgtEl>
                                      </p:cBhvr>
                                    </p:animEffect>
                                  </p:childTnLst>
                                </p:cTn>
                              </p:par>
                            </p:childTnLst>
                          </p:cTn>
                        </p:par>
                        <p:par>
                          <p:cTn id="24" fill="hold">
                            <p:stCondLst>
                              <p:cond delay="500"/>
                            </p:stCondLst>
                            <p:childTnLst>
                              <p:par>
                                <p:cTn id="25" presetID="2" presetClass="entr" presetSubtype="4" fill="hold" grpId="0" nodeType="afterEffect">
                                  <p:stCondLst>
                                    <p:cond delay="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500" fill="hold"/>
                                        <p:tgtEl>
                                          <p:spTgt spid="65"/>
                                        </p:tgtEl>
                                        <p:attrNameLst>
                                          <p:attrName>ppt_x</p:attrName>
                                        </p:attrNameLst>
                                      </p:cBhvr>
                                      <p:tavLst>
                                        <p:tav tm="0">
                                          <p:val>
                                            <p:strVal val="#ppt_x"/>
                                          </p:val>
                                        </p:tav>
                                        <p:tav tm="100000">
                                          <p:val>
                                            <p:strVal val="#ppt_x"/>
                                          </p:val>
                                        </p:tav>
                                      </p:tavLst>
                                    </p:anim>
                                    <p:anim calcmode="lin" valueType="num">
                                      <p:cBhvr additive="base">
                                        <p:cTn id="28" dur="500" fill="hold"/>
                                        <p:tgtEl>
                                          <p:spTgt spid="65"/>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2" presetClass="entr" presetSubtype="4" fill="hold"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wipe(down)">
                                      <p:cBhvr>
                                        <p:cTn id="32" dur="500"/>
                                        <p:tgtEl>
                                          <p:spTgt spid="59"/>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anim calcmode="lin" valueType="num">
                                      <p:cBhvr additive="base">
                                        <p:cTn id="37" dur="500"/>
                                        <p:tgtEl>
                                          <p:spTgt spid="56"/>
                                        </p:tgtEl>
                                        <p:attrNameLst>
                                          <p:attrName>ppt_x</p:attrName>
                                        </p:attrNameLst>
                                      </p:cBhvr>
                                      <p:tavLst>
                                        <p:tav tm="0">
                                          <p:val>
                                            <p:strVal val="#ppt_x-#ppt_w*1.125000"/>
                                          </p:val>
                                        </p:tav>
                                        <p:tav tm="100000">
                                          <p:val>
                                            <p:strVal val="#ppt_x"/>
                                          </p:val>
                                        </p:tav>
                                      </p:tavLst>
                                    </p:anim>
                                    <p:animEffect transition="in" filter="wipe(right)">
                                      <p:cBhvr>
                                        <p:cTn id="38" dur="500"/>
                                        <p:tgtEl>
                                          <p:spTgt spid="56"/>
                                        </p:tgtEl>
                                      </p:cBhvr>
                                    </p:animEffect>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wipe(up)">
                                      <p:cBhvr>
                                        <p:cTn id="42" dur="500"/>
                                        <p:tgtEl>
                                          <p:spTgt spid="60"/>
                                        </p:tgtEl>
                                      </p:cBhvr>
                                    </p:animEffect>
                                  </p:childTnLst>
                                </p:cTn>
                              </p:par>
                            </p:childTnLst>
                          </p:cTn>
                        </p:par>
                        <p:par>
                          <p:cTn id="43" fill="hold">
                            <p:stCondLst>
                              <p:cond delay="1000"/>
                            </p:stCondLst>
                            <p:childTnLst>
                              <p:par>
                                <p:cTn id="44" presetID="2" presetClass="entr" presetSubtype="4" fill="hold" grpId="0" nodeType="after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additive="base">
                                        <p:cTn id="46" dur="500" fill="hold"/>
                                        <p:tgtEl>
                                          <p:spTgt spid="63"/>
                                        </p:tgtEl>
                                        <p:attrNameLst>
                                          <p:attrName>ppt_x</p:attrName>
                                        </p:attrNameLst>
                                      </p:cBhvr>
                                      <p:tavLst>
                                        <p:tav tm="0">
                                          <p:val>
                                            <p:strVal val="#ppt_x"/>
                                          </p:val>
                                        </p:tav>
                                        <p:tav tm="100000">
                                          <p:val>
                                            <p:strVal val="#ppt_x"/>
                                          </p:val>
                                        </p:tav>
                                      </p:tavLst>
                                    </p:anim>
                                    <p:anim calcmode="lin" valueType="num">
                                      <p:cBhvr additive="base">
                                        <p:cTn id="47"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2" presetClass="entr" presetSubtype="8" fill="hold" grpId="0" nodeType="clickEffect">
                                  <p:stCondLst>
                                    <p:cond delay="0"/>
                                  </p:stCondLst>
                                  <p:childTnLst>
                                    <p:set>
                                      <p:cBhvr>
                                        <p:cTn id="51" dur="1" fill="hold">
                                          <p:stCondLst>
                                            <p:cond delay="0"/>
                                          </p:stCondLst>
                                        </p:cTn>
                                        <p:tgtEl>
                                          <p:spTgt spid="57"/>
                                        </p:tgtEl>
                                        <p:attrNameLst>
                                          <p:attrName>style.visibility</p:attrName>
                                        </p:attrNameLst>
                                      </p:cBhvr>
                                      <p:to>
                                        <p:strVal val="visible"/>
                                      </p:to>
                                    </p:set>
                                    <p:anim calcmode="lin" valueType="num">
                                      <p:cBhvr additive="base">
                                        <p:cTn id="52" dur="500"/>
                                        <p:tgtEl>
                                          <p:spTgt spid="57"/>
                                        </p:tgtEl>
                                        <p:attrNameLst>
                                          <p:attrName>ppt_x</p:attrName>
                                        </p:attrNameLst>
                                      </p:cBhvr>
                                      <p:tavLst>
                                        <p:tav tm="0">
                                          <p:val>
                                            <p:strVal val="#ppt_x-#ppt_w*1.125000"/>
                                          </p:val>
                                        </p:tav>
                                        <p:tav tm="100000">
                                          <p:val>
                                            <p:strVal val="#ppt_x"/>
                                          </p:val>
                                        </p:tav>
                                      </p:tavLst>
                                    </p:anim>
                                    <p:animEffect transition="in" filter="wipe(right)">
                                      <p:cBhvr>
                                        <p:cTn id="53" dur="500"/>
                                        <p:tgtEl>
                                          <p:spTgt spid="57"/>
                                        </p:tgtEl>
                                      </p:cBhvr>
                                    </p:animEffect>
                                  </p:childTnLst>
                                </p:cTn>
                              </p:par>
                            </p:childTnLst>
                          </p:cTn>
                        </p:par>
                        <p:par>
                          <p:cTn id="54" fill="hold">
                            <p:stCondLst>
                              <p:cond delay="500"/>
                            </p:stCondLst>
                            <p:childTnLst>
                              <p:par>
                                <p:cTn id="55" presetID="22" presetClass="entr" presetSubtype="4" fill="hold"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wipe(down)">
                                      <p:cBhvr>
                                        <p:cTn id="57" dur="500"/>
                                        <p:tgtEl>
                                          <p:spTgt spid="61"/>
                                        </p:tgtEl>
                                      </p:cBhvr>
                                    </p:animEffect>
                                  </p:childTnLst>
                                </p:cTn>
                              </p:par>
                            </p:childTnLst>
                          </p:cTn>
                        </p:par>
                        <p:par>
                          <p:cTn id="58" fill="hold">
                            <p:stCondLst>
                              <p:cond delay="1000"/>
                            </p:stCondLst>
                            <p:childTnLst>
                              <p:par>
                                <p:cTn id="59" presetID="2" presetClass="entr" presetSubtype="4" fill="hold" grpId="0" nodeType="afterEffect">
                                  <p:stCondLst>
                                    <p:cond delay="0"/>
                                  </p:stCondLst>
                                  <p:childTnLst>
                                    <p:set>
                                      <p:cBhvr>
                                        <p:cTn id="60" dur="1" fill="hold">
                                          <p:stCondLst>
                                            <p:cond delay="0"/>
                                          </p:stCondLst>
                                        </p:cTn>
                                        <p:tgtEl>
                                          <p:spTgt spid="64"/>
                                        </p:tgtEl>
                                        <p:attrNameLst>
                                          <p:attrName>style.visibility</p:attrName>
                                        </p:attrNameLst>
                                      </p:cBhvr>
                                      <p:to>
                                        <p:strVal val="visible"/>
                                      </p:to>
                                    </p:set>
                                    <p:anim calcmode="lin" valueType="num">
                                      <p:cBhvr additive="base">
                                        <p:cTn id="61" dur="500" fill="hold"/>
                                        <p:tgtEl>
                                          <p:spTgt spid="64"/>
                                        </p:tgtEl>
                                        <p:attrNameLst>
                                          <p:attrName>ppt_x</p:attrName>
                                        </p:attrNameLst>
                                      </p:cBhvr>
                                      <p:tavLst>
                                        <p:tav tm="0">
                                          <p:val>
                                            <p:strVal val="#ppt_x"/>
                                          </p:val>
                                        </p:tav>
                                        <p:tav tm="100000">
                                          <p:val>
                                            <p:strVal val="#ppt_x"/>
                                          </p:val>
                                        </p:tav>
                                      </p:tavLst>
                                    </p:anim>
                                    <p:anim calcmode="lin" valueType="num">
                                      <p:cBhvr additive="base">
                                        <p:cTn id="62"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P spid="56" grpId="0" bldLvl="0" animBg="1"/>
      <p:bldP spid="57" grpId="0" bldLvl="0" animBg="1"/>
      <p:bldP spid="62" grpId="0"/>
      <p:bldP spid="63" grpId="0"/>
      <p:bldP spid="64" grpId="0"/>
      <p:bldP spid="6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6578" y="2891877"/>
            <a:ext cx="10918844" cy="646331"/>
          </a:xfrm>
          <a:prstGeom prst="rect">
            <a:avLst/>
          </a:prstGeom>
        </p:spPr>
        <p:txBody>
          <a:bodyPr wrap="square">
            <a:spAutoFit/>
          </a:bodyPr>
          <a:lstStyle/>
          <a:p>
            <a:r>
              <a:rPr lang="zh-CN" altLang="en-US" dirty="0">
                <a:solidFill>
                  <a:schemeClr val="bg1"/>
                </a:solidFill>
              </a:rPr>
              <a:t>结合项目开发环境，编写项目框架，</a:t>
            </a:r>
            <a:endParaRPr lang="en-US" altLang="zh-CN" dirty="0">
              <a:solidFill>
                <a:schemeClr val="bg1"/>
              </a:solidFill>
            </a:endParaRPr>
          </a:p>
          <a:p>
            <a:r>
              <a:rPr lang="zh-CN" altLang="en-US" dirty="0">
                <a:solidFill>
                  <a:schemeClr val="bg1"/>
                </a:solidFill>
              </a:rPr>
              <a:t>撰写项目的系统设计说明书。</a:t>
            </a:r>
            <a:endParaRPr lang="en-US" altLang="zh-CN" dirty="0">
              <a:solidFill>
                <a:schemeClr val="bg1"/>
              </a:solidFill>
            </a:endParaRPr>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系统架构</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3"/>
          <p:cNvGrpSpPr/>
          <p:nvPr/>
        </p:nvGrpSpPr>
        <p:grpSpPr>
          <a:xfrm>
            <a:off x="623407" y="1212215"/>
            <a:ext cx="11187756" cy="5012800"/>
            <a:chOff x="839788" y="1541478"/>
            <a:chExt cx="2400300" cy="3200400"/>
          </a:xfrm>
        </p:grpSpPr>
        <p:sp>
          <p:nvSpPr>
            <p:cNvPr id="12" name="Rounded Rectangle 31"/>
            <p:cNvSpPr/>
            <p:nvPr/>
          </p:nvSpPr>
          <p:spPr>
            <a:xfrm>
              <a:off x="839788" y="1541478"/>
              <a:ext cx="2400300" cy="3200400"/>
            </a:xfrm>
            <a:prstGeom prst="roundRect">
              <a:avLst>
                <a:gd name="adj" fmla="val 4167"/>
              </a:avLst>
            </a:prstGeom>
            <a:solidFill>
              <a:schemeClr val="bg1"/>
            </a:solidFill>
            <a:ln>
              <a:noFill/>
            </a:ln>
            <a:effectLst>
              <a:outerShdw blurRad="635000" dist="1270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2"/>
            <p:cNvSpPr>
              <a:spLocks noChangeArrowheads="1"/>
            </p:cNvSpPr>
            <p:nvPr/>
          </p:nvSpPr>
          <p:spPr bwMode="auto">
            <a:xfrm>
              <a:off x="1872173" y="2079398"/>
              <a:ext cx="335530" cy="286188"/>
            </a:xfrm>
            <a:custGeom>
              <a:avLst/>
              <a:gdLst>
                <a:gd name="T0" fmla="*/ 172426 w 601"/>
                <a:gd name="T1" fmla="*/ 114823 h 510"/>
                <a:gd name="T2" fmla="*/ 172426 w 601"/>
                <a:gd name="T3" fmla="*/ 28164 h 510"/>
                <a:gd name="T4" fmla="*/ 172426 w 601"/>
                <a:gd name="T5" fmla="*/ 114823 h 510"/>
                <a:gd name="T6" fmla="*/ 192902 w 601"/>
                <a:gd name="T7" fmla="*/ 61383 h 510"/>
                <a:gd name="T8" fmla="*/ 182844 w 601"/>
                <a:gd name="T9" fmla="*/ 50912 h 510"/>
                <a:gd name="T10" fmla="*/ 162368 w 601"/>
                <a:gd name="T11" fmla="*/ 50912 h 510"/>
                <a:gd name="T12" fmla="*/ 152310 w 601"/>
                <a:gd name="T13" fmla="*/ 61383 h 510"/>
                <a:gd name="T14" fmla="*/ 152310 w 601"/>
                <a:gd name="T15" fmla="*/ 81604 h 510"/>
                <a:gd name="T16" fmla="*/ 162368 w 601"/>
                <a:gd name="T17" fmla="*/ 91714 h 510"/>
                <a:gd name="T18" fmla="*/ 182844 w 601"/>
                <a:gd name="T19" fmla="*/ 91714 h 510"/>
                <a:gd name="T20" fmla="*/ 192902 w 601"/>
                <a:gd name="T21" fmla="*/ 81604 h 510"/>
                <a:gd name="T22" fmla="*/ 192902 w 601"/>
                <a:gd name="T23" fmla="*/ 61383 h 510"/>
                <a:gd name="T24" fmla="*/ 129320 w 601"/>
                <a:gd name="T25" fmla="*/ 35747 h 510"/>
                <a:gd name="T26" fmla="*/ 119261 w 601"/>
                <a:gd name="T27" fmla="*/ 15165 h 510"/>
                <a:gd name="T28" fmla="*/ 126805 w 601"/>
                <a:gd name="T29" fmla="*/ 0 h 510"/>
                <a:gd name="T30" fmla="*/ 136863 w 601"/>
                <a:gd name="T31" fmla="*/ 5055 h 510"/>
                <a:gd name="T32" fmla="*/ 129320 w 601"/>
                <a:gd name="T33" fmla="*/ 35747 h 510"/>
                <a:gd name="T34" fmla="*/ 96271 w 601"/>
                <a:gd name="T35" fmla="*/ 15165 h 510"/>
                <a:gd name="T36" fmla="*/ 50650 w 601"/>
                <a:gd name="T37" fmla="*/ 58856 h 510"/>
                <a:gd name="T38" fmla="*/ 78669 w 601"/>
                <a:gd name="T39" fmla="*/ 5055 h 510"/>
                <a:gd name="T40" fmla="*/ 96271 w 601"/>
                <a:gd name="T41" fmla="*/ 10110 h 510"/>
                <a:gd name="T42" fmla="*/ 81184 w 601"/>
                <a:gd name="T43" fmla="*/ 68966 h 510"/>
                <a:gd name="T44" fmla="*/ 116747 w 601"/>
                <a:gd name="T45" fmla="*/ 68966 h 510"/>
                <a:gd name="T46" fmla="*/ 136863 w 601"/>
                <a:gd name="T47" fmla="*/ 114823 h 510"/>
                <a:gd name="T48" fmla="*/ 147281 w 601"/>
                <a:gd name="T49" fmla="*/ 163207 h 510"/>
                <a:gd name="T50" fmla="*/ 157339 w 601"/>
                <a:gd name="T51" fmla="*/ 124933 h 510"/>
                <a:gd name="T52" fmla="*/ 187873 w 601"/>
                <a:gd name="T53" fmla="*/ 122406 h 510"/>
                <a:gd name="T54" fmla="*/ 174941 w 601"/>
                <a:gd name="T55" fmla="*/ 176206 h 510"/>
                <a:gd name="T56" fmla="*/ 164883 w 601"/>
                <a:gd name="T57" fmla="*/ 183789 h 510"/>
                <a:gd name="T58" fmla="*/ 159853 w 601"/>
                <a:gd name="T59" fmla="*/ 183789 h 510"/>
                <a:gd name="T60" fmla="*/ 50650 w 601"/>
                <a:gd name="T61" fmla="*/ 183789 h 510"/>
                <a:gd name="T62" fmla="*/ 50650 w 601"/>
                <a:gd name="T63" fmla="*/ 183789 h 510"/>
                <a:gd name="T64" fmla="*/ 40592 w 601"/>
                <a:gd name="T65" fmla="*/ 176206 h 510"/>
                <a:gd name="T66" fmla="*/ 10058 w 601"/>
                <a:gd name="T67" fmla="*/ 89186 h 510"/>
                <a:gd name="T68" fmla="*/ 10058 w 601"/>
                <a:gd name="T69" fmla="*/ 68966 h 510"/>
                <a:gd name="T70" fmla="*/ 81184 w 601"/>
                <a:gd name="T71" fmla="*/ 68966 h 510"/>
                <a:gd name="T72" fmla="*/ 96271 w 601"/>
                <a:gd name="T73" fmla="*/ 153097 h 510"/>
                <a:gd name="T74" fmla="*/ 116747 w 601"/>
                <a:gd name="T75" fmla="*/ 153097 h 510"/>
                <a:gd name="T76" fmla="*/ 106689 w 601"/>
                <a:gd name="T77" fmla="*/ 89186 h 510"/>
                <a:gd name="T78" fmla="*/ 96271 w 601"/>
                <a:gd name="T79" fmla="*/ 153097 h 510"/>
                <a:gd name="T80" fmla="*/ 76155 w 601"/>
                <a:gd name="T81" fmla="*/ 99658 h 510"/>
                <a:gd name="T82" fmla="*/ 55679 w 601"/>
                <a:gd name="T83" fmla="*/ 99658 h 510"/>
                <a:gd name="T84" fmla="*/ 65737 w 601"/>
                <a:gd name="T85" fmla="*/ 163207 h 510"/>
                <a:gd name="T86" fmla="*/ 76155 w 601"/>
                <a:gd name="T87" fmla="*/ 99658 h 51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01" h="510">
                  <a:moveTo>
                    <a:pt x="480" y="318"/>
                  </a:moveTo>
                  <a:lnTo>
                    <a:pt x="480" y="318"/>
                  </a:lnTo>
                  <a:cubicBezTo>
                    <a:pt x="410" y="318"/>
                    <a:pt x="353" y="269"/>
                    <a:pt x="353" y="198"/>
                  </a:cubicBezTo>
                  <a:cubicBezTo>
                    <a:pt x="353" y="127"/>
                    <a:pt x="410" y="78"/>
                    <a:pt x="480" y="78"/>
                  </a:cubicBezTo>
                  <a:cubicBezTo>
                    <a:pt x="544" y="78"/>
                    <a:pt x="600" y="127"/>
                    <a:pt x="600" y="198"/>
                  </a:cubicBezTo>
                  <a:cubicBezTo>
                    <a:pt x="600" y="269"/>
                    <a:pt x="544" y="318"/>
                    <a:pt x="480" y="318"/>
                  </a:cubicBezTo>
                  <a:close/>
                  <a:moveTo>
                    <a:pt x="537" y="170"/>
                  </a:moveTo>
                  <a:lnTo>
                    <a:pt x="537" y="170"/>
                  </a:lnTo>
                  <a:cubicBezTo>
                    <a:pt x="509" y="170"/>
                    <a:pt x="509" y="170"/>
                    <a:pt x="509" y="170"/>
                  </a:cubicBezTo>
                  <a:cubicBezTo>
                    <a:pt x="509" y="141"/>
                    <a:pt x="509" y="141"/>
                    <a:pt x="509" y="141"/>
                  </a:cubicBezTo>
                  <a:cubicBezTo>
                    <a:pt x="509" y="127"/>
                    <a:pt x="494" y="113"/>
                    <a:pt x="480" y="113"/>
                  </a:cubicBezTo>
                  <a:cubicBezTo>
                    <a:pt x="459" y="113"/>
                    <a:pt x="452" y="127"/>
                    <a:pt x="452" y="141"/>
                  </a:cubicBezTo>
                  <a:cubicBezTo>
                    <a:pt x="452" y="170"/>
                    <a:pt x="452" y="170"/>
                    <a:pt x="452" y="170"/>
                  </a:cubicBezTo>
                  <a:cubicBezTo>
                    <a:pt x="424" y="170"/>
                    <a:pt x="424" y="170"/>
                    <a:pt x="424" y="170"/>
                  </a:cubicBezTo>
                  <a:cubicBezTo>
                    <a:pt x="403" y="170"/>
                    <a:pt x="396" y="184"/>
                    <a:pt x="396" y="198"/>
                  </a:cubicBezTo>
                  <a:cubicBezTo>
                    <a:pt x="396" y="212"/>
                    <a:pt x="403" y="226"/>
                    <a:pt x="424" y="226"/>
                  </a:cubicBezTo>
                  <a:cubicBezTo>
                    <a:pt x="452" y="226"/>
                    <a:pt x="452" y="226"/>
                    <a:pt x="452" y="226"/>
                  </a:cubicBezTo>
                  <a:cubicBezTo>
                    <a:pt x="452" y="254"/>
                    <a:pt x="452" y="254"/>
                    <a:pt x="452" y="254"/>
                  </a:cubicBezTo>
                  <a:cubicBezTo>
                    <a:pt x="452" y="269"/>
                    <a:pt x="459" y="283"/>
                    <a:pt x="480" y="283"/>
                  </a:cubicBezTo>
                  <a:cubicBezTo>
                    <a:pt x="494" y="283"/>
                    <a:pt x="509" y="269"/>
                    <a:pt x="509" y="254"/>
                  </a:cubicBezTo>
                  <a:cubicBezTo>
                    <a:pt x="509" y="226"/>
                    <a:pt x="509" y="226"/>
                    <a:pt x="509" y="226"/>
                  </a:cubicBezTo>
                  <a:cubicBezTo>
                    <a:pt x="537" y="226"/>
                    <a:pt x="537" y="226"/>
                    <a:pt x="537" y="226"/>
                  </a:cubicBezTo>
                  <a:cubicBezTo>
                    <a:pt x="551" y="226"/>
                    <a:pt x="565" y="212"/>
                    <a:pt x="565" y="198"/>
                  </a:cubicBezTo>
                  <a:cubicBezTo>
                    <a:pt x="565" y="184"/>
                    <a:pt x="551" y="170"/>
                    <a:pt x="537" y="170"/>
                  </a:cubicBezTo>
                  <a:close/>
                  <a:moveTo>
                    <a:pt x="360" y="99"/>
                  </a:moveTo>
                  <a:lnTo>
                    <a:pt x="360" y="99"/>
                  </a:lnTo>
                  <a:cubicBezTo>
                    <a:pt x="332" y="42"/>
                    <a:pt x="332" y="42"/>
                    <a:pt x="332" y="42"/>
                  </a:cubicBezTo>
                  <a:cubicBezTo>
                    <a:pt x="332" y="35"/>
                    <a:pt x="325" y="35"/>
                    <a:pt x="325" y="28"/>
                  </a:cubicBezTo>
                  <a:cubicBezTo>
                    <a:pt x="325" y="14"/>
                    <a:pt x="339" y="0"/>
                    <a:pt x="353" y="0"/>
                  </a:cubicBezTo>
                  <a:cubicBezTo>
                    <a:pt x="367" y="0"/>
                    <a:pt x="374" y="7"/>
                    <a:pt x="381" y="14"/>
                  </a:cubicBezTo>
                  <a:cubicBezTo>
                    <a:pt x="410" y="63"/>
                    <a:pt x="410" y="63"/>
                    <a:pt x="410" y="63"/>
                  </a:cubicBezTo>
                  <a:cubicBezTo>
                    <a:pt x="389" y="71"/>
                    <a:pt x="374" y="85"/>
                    <a:pt x="360" y="99"/>
                  </a:cubicBezTo>
                  <a:close/>
                  <a:moveTo>
                    <a:pt x="268" y="42"/>
                  </a:moveTo>
                  <a:lnTo>
                    <a:pt x="268" y="42"/>
                  </a:lnTo>
                  <a:cubicBezTo>
                    <a:pt x="205" y="163"/>
                    <a:pt x="205" y="163"/>
                    <a:pt x="205" y="163"/>
                  </a:cubicBezTo>
                  <a:cubicBezTo>
                    <a:pt x="141" y="163"/>
                    <a:pt x="141" y="163"/>
                    <a:pt x="141" y="163"/>
                  </a:cubicBezTo>
                  <a:cubicBezTo>
                    <a:pt x="219" y="14"/>
                    <a:pt x="219" y="14"/>
                    <a:pt x="219" y="14"/>
                  </a:cubicBezTo>
                  <a:cubicBezTo>
                    <a:pt x="219" y="7"/>
                    <a:pt x="233" y="0"/>
                    <a:pt x="240" y="0"/>
                  </a:cubicBezTo>
                  <a:cubicBezTo>
                    <a:pt x="261" y="0"/>
                    <a:pt x="268" y="14"/>
                    <a:pt x="268" y="28"/>
                  </a:cubicBezTo>
                  <a:cubicBezTo>
                    <a:pt x="268" y="35"/>
                    <a:pt x="268" y="35"/>
                    <a:pt x="268" y="42"/>
                  </a:cubicBezTo>
                  <a:close/>
                  <a:moveTo>
                    <a:pt x="226" y="191"/>
                  </a:moveTo>
                  <a:lnTo>
                    <a:pt x="226" y="191"/>
                  </a:lnTo>
                  <a:cubicBezTo>
                    <a:pt x="325" y="191"/>
                    <a:pt x="325" y="191"/>
                    <a:pt x="325" y="191"/>
                  </a:cubicBezTo>
                  <a:lnTo>
                    <a:pt x="325" y="198"/>
                  </a:lnTo>
                  <a:cubicBezTo>
                    <a:pt x="325" y="247"/>
                    <a:pt x="346" y="290"/>
                    <a:pt x="381" y="318"/>
                  </a:cubicBezTo>
                  <a:cubicBezTo>
                    <a:pt x="381" y="424"/>
                    <a:pt x="381" y="424"/>
                    <a:pt x="381" y="424"/>
                  </a:cubicBezTo>
                  <a:cubicBezTo>
                    <a:pt x="381" y="438"/>
                    <a:pt x="396" y="452"/>
                    <a:pt x="410" y="452"/>
                  </a:cubicBezTo>
                  <a:cubicBezTo>
                    <a:pt x="431" y="452"/>
                    <a:pt x="438" y="438"/>
                    <a:pt x="438" y="424"/>
                  </a:cubicBezTo>
                  <a:cubicBezTo>
                    <a:pt x="438" y="346"/>
                    <a:pt x="438" y="346"/>
                    <a:pt x="438" y="346"/>
                  </a:cubicBezTo>
                  <a:cubicBezTo>
                    <a:pt x="452" y="346"/>
                    <a:pt x="466" y="346"/>
                    <a:pt x="480" y="346"/>
                  </a:cubicBezTo>
                  <a:cubicBezTo>
                    <a:pt x="494" y="346"/>
                    <a:pt x="509" y="346"/>
                    <a:pt x="523" y="339"/>
                  </a:cubicBezTo>
                  <a:cubicBezTo>
                    <a:pt x="487" y="488"/>
                    <a:pt x="487" y="488"/>
                    <a:pt x="487" y="488"/>
                  </a:cubicBezTo>
                  <a:cubicBezTo>
                    <a:pt x="480" y="502"/>
                    <a:pt x="473" y="509"/>
                    <a:pt x="459" y="509"/>
                  </a:cubicBezTo>
                  <a:cubicBezTo>
                    <a:pt x="452" y="509"/>
                    <a:pt x="452" y="509"/>
                    <a:pt x="452" y="509"/>
                  </a:cubicBezTo>
                  <a:cubicBezTo>
                    <a:pt x="445" y="509"/>
                    <a:pt x="445" y="509"/>
                    <a:pt x="445" y="509"/>
                  </a:cubicBezTo>
                  <a:cubicBezTo>
                    <a:pt x="141" y="509"/>
                    <a:pt x="141" y="509"/>
                    <a:pt x="141" y="509"/>
                  </a:cubicBezTo>
                  <a:cubicBezTo>
                    <a:pt x="127" y="509"/>
                    <a:pt x="113" y="502"/>
                    <a:pt x="113" y="488"/>
                  </a:cubicBezTo>
                  <a:cubicBezTo>
                    <a:pt x="49" y="247"/>
                    <a:pt x="49" y="247"/>
                    <a:pt x="49" y="247"/>
                  </a:cubicBezTo>
                  <a:cubicBezTo>
                    <a:pt x="28" y="247"/>
                    <a:pt x="28" y="247"/>
                    <a:pt x="28" y="247"/>
                  </a:cubicBezTo>
                  <a:cubicBezTo>
                    <a:pt x="7" y="247"/>
                    <a:pt x="0" y="233"/>
                    <a:pt x="0" y="219"/>
                  </a:cubicBezTo>
                  <a:cubicBezTo>
                    <a:pt x="0" y="198"/>
                    <a:pt x="7" y="191"/>
                    <a:pt x="28" y="191"/>
                  </a:cubicBezTo>
                  <a:cubicBezTo>
                    <a:pt x="134" y="191"/>
                    <a:pt x="134" y="191"/>
                    <a:pt x="134" y="191"/>
                  </a:cubicBezTo>
                  <a:cubicBezTo>
                    <a:pt x="226" y="191"/>
                    <a:pt x="226" y="191"/>
                    <a:pt x="226" y="191"/>
                  </a:cubicBezTo>
                  <a:close/>
                  <a:moveTo>
                    <a:pt x="268" y="424"/>
                  </a:moveTo>
                  <a:lnTo>
                    <a:pt x="268" y="424"/>
                  </a:lnTo>
                  <a:cubicBezTo>
                    <a:pt x="268" y="438"/>
                    <a:pt x="283" y="452"/>
                    <a:pt x="297" y="452"/>
                  </a:cubicBezTo>
                  <a:cubicBezTo>
                    <a:pt x="318" y="452"/>
                    <a:pt x="325" y="438"/>
                    <a:pt x="325" y="424"/>
                  </a:cubicBezTo>
                  <a:cubicBezTo>
                    <a:pt x="325" y="276"/>
                    <a:pt x="325" y="276"/>
                    <a:pt x="325" y="276"/>
                  </a:cubicBezTo>
                  <a:cubicBezTo>
                    <a:pt x="325" y="254"/>
                    <a:pt x="318" y="247"/>
                    <a:pt x="297" y="247"/>
                  </a:cubicBezTo>
                  <a:cubicBezTo>
                    <a:pt x="283" y="247"/>
                    <a:pt x="268" y="254"/>
                    <a:pt x="268" y="276"/>
                  </a:cubicBezTo>
                  <a:lnTo>
                    <a:pt x="268" y="424"/>
                  </a:lnTo>
                  <a:close/>
                  <a:moveTo>
                    <a:pt x="212" y="276"/>
                  </a:moveTo>
                  <a:lnTo>
                    <a:pt x="212" y="276"/>
                  </a:lnTo>
                  <a:cubicBezTo>
                    <a:pt x="212" y="254"/>
                    <a:pt x="205" y="247"/>
                    <a:pt x="183" y="247"/>
                  </a:cubicBezTo>
                  <a:cubicBezTo>
                    <a:pt x="169" y="247"/>
                    <a:pt x="155" y="254"/>
                    <a:pt x="155" y="276"/>
                  </a:cubicBezTo>
                  <a:cubicBezTo>
                    <a:pt x="155" y="424"/>
                    <a:pt x="155" y="424"/>
                    <a:pt x="155" y="424"/>
                  </a:cubicBezTo>
                  <a:cubicBezTo>
                    <a:pt x="155" y="438"/>
                    <a:pt x="169" y="452"/>
                    <a:pt x="183" y="452"/>
                  </a:cubicBezTo>
                  <a:cubicBezTo>
                    <a:pt x="205" y="452"/>
                    <a:pt x="212" y="438"/>
                    <a:pt x="212" y="424"/>
                  </a:cubicBezTo>
                  <a:lnTo>
                    <a:pt x="212" y="276"/>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p>
          </p:txBody>
        </p:sp>
      </p:grpSp>
      <p:sp>
        <p:nvSpPr>
          <p:cNvPr id="2" name="文本框 1"/>
          <p:cNvSpPr txBox="1"/>
          <p:nvPr/>
        </p:nvSpPr>
        <p:spPr>
          <a:xfrm>
            <a:off x="3924305" y="282409"/>
            <a:ext cx="684530" cy="583565"/>
          </a:xfrm>
          <a:prstGeom prst="rect">
            <a:avLst/>
          </a:prstGeom>
          <a:noFill/>
        </p:spPr>
        <p:txBody>
          <a:bodyPr wrap="none" rtlCol="0">
            <a:spAutoFit/>
          </a:bodyPr>
          <a:lstStyle/>
          <a:p>
            <a:pPr algn="l"/>
            <a:r>
              <a:rPr lang="en-US" altLang="zh-CN" sz="3200" b="1" dirty="0">
                <a:solidFill>
                  <a:schemeClr val="bg1">
                    <a:lumMod val="50000"/>
                  </a:schemeClr>
                </a:solidFill>
                <a:latin typeface="微软雅黑" panose="020B0503020204020204" pitchFamily="34" charset="-122"/>
                <a:ea typeface="微软雅黑" panose="020B0503020204020204" pitchFamily="34" charset="-122"/>
              </a:rPr>
              <a:t>03</a:t>
            </a:r>
            <a:endParaRPr lang="zh-CN" altLang="en-US" sz="2800" b="1" dirty="0">
              <a:solidFill>
                <a:schemeClr val="bg1">
                  <a:lumMod val="50000"/>
                </a:schemeClr>
              </a:solidFill>
              <a:latin typeface="Mongolian Baiti" panose="03000500000000000000" charset="0"/>
              <a:cs typeface="Mongolian Baiti" panose="03000500000000000000" charset="0"/>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79475" y="1212215"/>
            <a:ext cx="10864215" cy="2306955"/>
          </a:xfrm>
          <a:prstGeom prst="rect">
            <a:avLst/>
          </a:prstGeom>
        </p:spPr>
        <p:txBody>
          <a:bodyPr wrap="square">
            <a:spAutoFit/>
          </a:bodyPr>
          <a:lstStyle/>
          <a:p>
            <a:pPr algn="just" fontAlgn="auto">
              <a:lnSpc>
                <a:spcPct val="150000"/>
              </a:lnSpc>
            </a:pPr>
            <a:r>
              <a:rPr lang="en-US" altLang="zh-CN" sz="1600" b="1" dirty="0">
                <a:latin typeface="+mn-ea"/>
                <a:cs typeface="+mn-ea"/>
                <a:sym typeface="+mn-ea"/>
              </a:rPr>
              <a:t>-</a:t>
            </a:r>
            <a:r>
              <a:rPr lang="en-US" altLang="zh-CN" sz="1600" dirty="0">
                <a:latin typeface="+mn-ea"/>
                <a:cs typeface="+mn-ea"/>
                <a:sym typeface="+mn-ea"/>
              </a:rPr>
              <a:t> </a:t>
            </a:r>
            <a:r>
              <a:rPr lang="zh-CN" altLang="en-US" sz="1600" dirty="0">
                <a:latin typeface="+mn-ea"/>
                <a:cs typeface="+mn-ea"/>
                <a:sym typeface="+mn-ea"/>
              </a:rPr>
              <a:t>利用</a:t>
            </a:r>
            <a:r>
              <a:rPr lang="zh-CN" altLang="en-US" sz="1600" b="1" dirty="0">
                <a:latin typeface="+mn-ea"/>
                <a:cs typeface="+mn-ea"/>
                <a:sym typeface="+mn-ea"/>
              </a:rPr>
              <a:t>递归</a:t>
            </a:r>
            <a:r>
              <a:rPr lang="zh-CN" altLang="en-US" sz="1600" dirty="0">
                <a:latin typeface="+mn-ea"/>
                <a:cs typeface="+mn-ea"/>
                <a:sym typeface="+mn-ea"/>
              </a:rPr>
              <a:t>思想解决连通问题：</a:t>
            </a:r>
          </a:p>
          <a:p>
            <a:pPr algn="just" fontAlgn="auto">
              <a:lnSpc>
                <a:spcPct val="150000"/>
              </a:lnSpc>
            </a:pPr>
            <a:r>
              <a:rPr lang="en-US" altLang="zh-CN" sz="1600" dirty="0">
                <a:latin typeface="+mn-ea"/>
                <a:cs typeface="+mn-ea"/>
                <a:sym typeface="+mn-ea"/>
              </a:rPr>
              <a:t>  </a:t>
            </a:r>
            <a:r>
              <a:rPr lang="zh-CN" altLang="en-US" sz="1600" dirty="0">
                <a:latin typeface="+mn-ea"/>
                <a:cs typeface="+mn-ea"/>
                <a:sym typeface="+mn-ea"/>
              </a:rPr>
              <a:t>若棋盘中存在单元格A与单元格B之间连通，那么假设从A向x轴或y轴中的某一方向前进一格得到一个新的单元格C，则必存在B和C之间连通。如此，便将A与B之间是否连通的问题转化为C与B之间是否连通的问题。按此思路继续递归判断，直到A==C完成递归。</a:t>
            </a:r>
          </a:p>
          <a:p>
            <a:pPr algn="just" fontAlgn="auto">
              <a:lnSpc>
                <a:spcPct val="150000"/>
              </a:lnSpc>
            </a:pPr>
            <a:r>
              <a:rPr lang="en-US" altLang="zh-CN" sz="1600" dirty="0">
                <a:latin typeface="等线" panose="02010600030101010101" charset="-122"/>
                <a:ea typeface="等线" panose="02010600030101010101" charset="-122"/>
                <a:cs typeface="等线" panose="02010600030101010101" charset="-122"/>
                <a:sym typeface="+mn-ea"/>
              </a:rPr>
              <a:t>    </a:t>
            </a:r>
            <a:r>
              <a:rPr lang="zh-CN" altLang="en-US" sz="1600" dirty="0">
                <a:latin typeface="等线" panose="02010600030101010101" charset="-122"/>
                <a:ea typeface="等线" panose="02010600030101010101" charset="-122"/>
                <a:cs typeface="等线" panose="02010600030101010101" charset="-122"/>
                <a:sym typeface="+mn-ea"/>
              </a:rPr>
              <a:t>例如，假设我们要判断A单元格与B单元格是否可以通过一条具有N个拐点的路径相连，则该问题可以转化为</a:t>
            </a:r>
            <a:r>
              <a:rPr lang="zh-CN" altLang="en-US" sz="1600" b="1" dirty="0">
                <a:latin typeface="等线" panose="02010600030101010101" charset="-122"/>
                <a:ea typeface="等线" panose="02010600030101010101" charset="-122"/>
                <a:cs typeface="等线" panose="02010600030101010101" charset="-122"/>
                <a:sym typeface="+mn-ea"/>
              </a:rPr>
              <a:t>能否找到一个C单元格，C与A可以以直线连接（零拐角连接），并且C与B可以通过一条具有N-1个拐点的路径连接</a:t>
            </a:r>
            <a:r>
              <a:rPr lang="zh-CN" altLang="en-US" sz="1600" dirty="0">
                <a:latin typeface="等线" panose="02010600030101010101" charset="-122"/>
                <a:ea typeface="等线" panose="02010600030101010101" charset="-122"/>
                <a:cs typeface="等线" panose="02010600030101010101" charset="-122"/>
                <a:sym typeface="+mn-ea"/>
              </a:rPr>
              <a:t>。</a:t>
            </a:r>
            <a:endParaRPr lang="en-US" altLang="zh-CN" sz="1600" dirty="0">
              <a:solidFill>
                <a:schemeClr val="bg1">
                  <a:lumMod val="50000"/>
                </a:schemeClr>
              </a:solidFill>
              <a:latin typeface="+mn-ea"/>
              <a:cs typeface="+mn-ea"/>
            </a:endParaRPr>
          </a:p>
        </p:txBody>
      </p:sp>
      <p:sp>
        <p:nvSpPr>
          <p:cNvPr id="6" name="矩形 5"/>
          <p:cNvSpPr/>
          <p:nvPr/>
        </p:nvSpPr>
        <p:spPr>
          <a:xfrm>
            <a:off x="879475" y="3865245"/>
            <a:ext cx="5337810" cy="1978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539615" y="313055"/>
            <a:ext cx="4149090" cy="52197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b="1" dirty="0">
                <a:solidFill>
                  <a:schemeClr val="bg1">
                    <a:lumMod val="50000"/>
                  </a:schemeClr>
                </a:solidFill>
              </a:rPr>
              <a:t>算法核心思路分析</a:t>
            </a:r>
            <a:r>
              <a:rPr lang="en-US" altLang="zh-CN" sz="2800" b="1" dirty="0">
                <a:solidFill>
                  <a:schemeClr val="bg1">
                    <a:lumMod val="50000"/>
                  </a:schemeClr>
                </a:solidFill>
              </a:rPr>
              <a:t>-</a:t>
            </a:r>
            <a:r>
              <a:rPr lang="zh-CN" altLang="en-US" sz="2800" b="1" dirty="0">
                <a:solidFill>
                  <a:schemeClr val="bg1">
                    <a:lumMod val="50000"/>
                  </a:schemeClr>
                </a:solidFill>
              </a:rPr>
              <a:t>递归</a:t>
            </a:r>
          </a:p>
        </p:txBody>
      </p:sp>
      <p:sp>
        <p:nvSpPr>
          <p:cNvPr id="7" name="文本框 6"/>
          <p:cNvSpPr txBox="1"/>
          <p:nvPr/>
        </p:nvSpPr>
        <p:spPr>
          <a:xfrm>
            <a:off x="998220" y="3975735"/>
            <a:ext cx="5100320" cy="1938020"/>
          </a:xfrm>
          <a:prstGeom prst="rect">
            <a:avLst/>
          </a:prstGeom>
          <a:noFill/>
        </p:spPr>
        <p:txBody>
          <a:bodyPr wrap="square" rtlCol="0">
            <a:spAutoFit/>
          </a:bodyPr>
          <a:lstStyle/>
          <a:p>
            <a:pPr algn="l" fontAlgn="auto">
              <a:lnSpc>
                <a:spcPct val="150000"/>
              </a:lnSpc>
            </a:pPr>
            <a:r>
              <a:rPr lang="zh-CN" altLang="en-US" sz="1600" dirty="0">
                <a:latin typeface="等线" panose="02010600030101010101" charset="-122"/>
                <a:ea typeface="等线" panose="02010600030101010101" charset="-122"/>
                <a:sym typeface="+mn-ea"/>
              </a:rPr>
              <a:t>●</a:t>
            </a:r>
            <a:r>
              <a:rPr lang="en-US" altLang="zh-CN" sz="1600" dirty="0">
                <a:latin typeface="等线" panose="02010600030101010101" charset="-122"/>
                <a:ea typeface="等线" panose="02010600030101010101" charset="-122"/>
                <a:sym typeface="+mn-ea"/>
              </a:rPr>
              <a:t> </a:t>
            </a:r>
            <a:r>
              <a:rPr lang="zh-CN" altLang="en-US" sz="1600" b="1" u="sng">
                <a:latin typeface="等线" panose="02010600030101010101" charset="-122"/>
                <a:ea typeface="等线" panose="02010600030101010101" charset="-122"/>
                <a:cs typeface="等线" panose="02010600030101010101" charset="-122"/>
                <a:sym typeface="+mn-ea"/>
              </a:rPr>
              <a:t>算法建议</a:t>
            </a:r>
            <a:r>
              <a:rPr lang="zh-CN" altLang="en-US" sz="1600" b="1">
                <a:latin typeface="等线" panose="02010600030101010101" charset="-122"/>
                <a:ea typeface="等线" panose="02010600030101010101" charset="-122"/>
                <a:cs typeface="等线" panose="02010600030101010101" charset="-122"/>
                <a:sym typeface="+mn-ea"/>
              </a:rPr>
              <a:t>：</a:t>
            </a:r>
            <a:r>
              <a:rPr lang="en-US" altLang="zh-CN" sz="1600">
                <a:latin typeface="等线" panose="02010600030101010101" charset="-122"/>
                <a:ea typeface="等线" panose="02010600030101010101" charset="-122"/>
                <a:cs typeface="等线" panose="02010600030101010101" charset="-122"/>
                <a:sym typeface="+mn-ea"/>
              </a:rPr>
              <a:t>    </a:t>
            </a:r>
          </a:p>
          <a:p>
            <a:pPr algn="l" fontAlgn="auto">
              <a:lnSpc>
                <a:spcPct val="150000"/>
              </a:lnSpc>
            </a:pPr>
            <a:r>
              <a:rPr lang="en-US" altLang="zh-CN" sz="1600">
                <a:latin typeface="等线" panose="02010600030101010101" charset="-122"/>
                <a:ea typeface="等线" panose="02010600030101010101" charset="-122"/>
                <a:cs typeface="等线" panose="02010600030101010101" charset="-122"/>
                <a:sym typeface="+mn-ea"/>
              </a:rPr>
              <a:t>    </a:t>
            </a:r>
            <a:r>
              <a:rPr lang="zh-CN" altLang="en-US" sz="1600">
                <a:latin typeface="等线" panose="02010600030101010101" charset="-122"/>
                <a:ea typeface="等线" panose="02010600030101010101" charset="-122"/>
                <a:cs typeface="等线" panose="02010600030101010101" charset="-122"/>
                <a:sym typeface="+mn-ea"/>
              </a:rPr>
              <a:t>对于</a:t>
            </a:r>
            <a:r>
              <a:rPr lang="zh-CN" altLang="en-US" sz="1600" b="1">
                <a:latin typeface="等线" panose="02010600030101010101" charset="-122"/>
                <a:ea typeface="等线" panose="02010600030101010101" charset="-122"/>
                <a:cs typeface="等线" panose="02010600030101010101" charset="-122"/>
                <a:sym typeface="+mn-ea"/>
              </a:rPr>
              <a:t>二维条件</a:t>
            </a:r>
            <a:r>
              <a:rPr lang="zh-CN" altLang="en-US" sz="1600">
                <a:latin typeface="等线" panose="02010600030101010101" charset="-122"/>
                <a:ea typeface="等线" panose="02010600030101010101" charset="-122"/>
                <a:cs typeface="等线" panose="02010600030101010101" charset="-122"/>
                <a:sym typeface="+mn-ea"/>
              </a:rPr>
              <a:t>的连连看而言，由于其数据体积以及计算量并不大，利用</a:t>
            </a:r>
            <a:r>
              <a:rPr lang="zh-CN" altLang="en-US" sz="1600" b="1">
                <a:latin typeface="等线" panose="02010600030101010101" charset="-122"/>
                <a:ea typeface="等线" panose="02010600030101010101" charset="-122"/>
                <a:cs typeface="等线" panose="02010600030101010101" charset="-122"/>
                <a:sym typeface="+mn-ea"/>
              </a:rPr>
              <a:t>递归</a:t>
            </a:r>
            <a:r>
              <a:rPr lang="zh-CN" altLang="en-US" sz="1600">
                <a:latin typeface="等线" panose="02010600030101010101" charset="-122"/>
                <a:ea typeface="等线" panose="02010600030101010101" charset="-122"/>
                <a:cs typeface="等线" panose="02010600030101010101" charset="-122"/>
                <a:sym typeface="+mn-ea"/>
              </a:rPr>
              <a:t>算法可以更轻松高效地解决算法问题。</a:t>
            </a:r>
            <a:endParaRPr lang="zh-CN" altLang="en-US" sz="1600">
              <a:latin typeface="等线" panose="02010600030101010101" charset="-122"/>
              <a:ea typeface="等线" panose="02010600030101010101" charset="-122"/>
              <a:cs typeface="等线" panose="02010600030101010101" charset="-122"/>
            </a:endParaRPr>
          </a:p>
          <a:p>
            <a:pPr fontAlgn="auto">
              <a:lnSpc>
                <a:spcPct val="150000"/>
              </a:lnSpc>
            </a:pPr>
            <a:endParaRPr lang="zh-CN" altLang="en-US" sz="1600">
              <a:latin typeface="等线" panose="02010600030101010101" charset="-122"/>
              <a:ea typeface="等线" panose="02010600030101010101" charset="-122"/>
              <a:cs typeface="等线" panose="02010600030101010101" charset="-122"/>
            </a:endParaRPr>
          </a:p>
        </p:txBody>
      </p:sp>
      <p:pic>
        <p:nvPicPr>
          <p:cNvPr id="9" name="图片 8" descr="111"/>
          <p:cNvPicPr>
            <a:picLocks noChangeAspect="1"/>
          </p:cNvPicPr>
          <p:nvPr/>
        </p:nvPicPr>
        <p:blipFill>
          <a:blip r:embed="rId3"/>
          <a:stretch>
            <a:fillRect/>
          </a:stretch>
        </p:blipFill>
        <p:spPr>
          <a:xfrm>
            <a:off x="6967220" y="3822065"/>
            <a:ext cx="4343400" cy="2091690"/>
          </a:xfrm>
          <a:prstGeom prst="rect">
            <a:avLst/>
          </a:prstGeom>
        </p:spPr>
      </p:pic>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6" grpId="1" animBg="1"/>
      <p:bldP spid="7" grpId="0"/>
      <p:bldP spid="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3"/>
          <p:cNvGrpSpPr/>
          <p:nvPr/>
        </p:nvGrpSpPr>
        <p:grpSpPr>
          <a:xfrm>
            <a:off x="647204" y="1068236"/>
            <a:ext cx="10662480" cy="5664258"/>
            <a:chOff x="839788" y="1541478"/>
            <a:chExt cx="2400300" cy="3200400"/>
          </a:xfrm>
        </p:grpSpPr>
        <p:sp>
          <p:nvSpPr>
            <p:cNvPr id="9" name="Rounded Rectangle 31"/>
            <p:cNvSpPr/>
            <p:nvPr/>
          </p:nvSpPr>
          <p:spPr>
            <a:xfrm>
              <a:off x="839788" y="1541478"/>
              <a:ext cx="2400300" cy="3200400"/>
            </a:xfrm>
            <a:prstGeom prst="roundRect">
              <a:avLst>
                <a:gd name="adj" fmla="val 4167"/>
              </a:avLst>
            </a:prstGeom>
            <a:solidFill>
              <a:schemeClr val="bg1"/>
            </a:solidFill>
            <a:ln>
              <a:noFill/>
            </a:ln>
            <a:effectLst>
              <a:outerShdw blurRad="635000" dist="1270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12"/>
            <p:cNvSpPr>
              <a:spLocks noChangeArrowheads="1"/>
            </p:cNvSpPr>
            <p:nvPr/>
          </p:nvSpPr>
          <p:spPr bwMode="auto">
            <a:xfrm>
              <a:off x="1872173" y="2079398"/>
              <a:ext cx="335530" cy="286188"/>
            </a:xfrm>
            <a:custGeom>
              <a:avLst/>
              <a:gdLst>
                <a:gd name="T0" fmla="*/ 172426 w 601"/>
                <a:gd name="T1" fmla="*/ 114823 h 510"/>
                <a:gd name="T2" fmla="*/ 172426 w 601"/>
                <a:gd name="T3" fmla="*/ 28164 h 510"/>
                <a:gd name="T4" fmla="*/ 172426 w 601"/>
                <a:gd name="T5" fmla="*/ 114823 h 510"/>
                <a:gd name="T6" fmla="*/ 192902 w 601"/>
                <a:gd name="T7" fmla="*/ 61383 h 510"/>
                <a:gd name="T8" fmla="*/ 182844 w 601"/>
                <a:gd name="T9" fmla="*/ 50912 h 510"/>
                <a:gd name="T10" fmla="*/ 162368 w 601"/>
                <a:gd name="T11" fmla="*/ 50912 h 510"/>
                <a:gd name="T12" fmla="*/ 152310 w 601"/>
                <a:gd name="T13" fmla="*/ 61383 h 510"/>
                <a:gd name="T14" fmla="*/ 152310 w 601"/>
                <a:gd name="T15" fmla="*/ 81604 h 510"/>
                <a:gd name="T16" fmla="*/ 162368 w 601"/>
                <a:gd name="T17" fmla="*/ 91714 h 510"/>
                <a:gd name="T18" fmla="*/ 182844 w 601"/>
                <a:gd name="T19" fmla="*/ 91714 h 510"/>
                <a:gd name="T20" fmla="*/ 192902 w 601"/>
                <a:gd name="T21" fmla="*/ 81604 h 510"/>
                <a:gd name="T22" fmla="*/ 192902 w 601"/>
                <a:gd name="T23" fmla="*/ 61383 h 510"/>
                <a:gd name="T24" fmla="*/ 129320 w 601"/>
                <a:gd name="T25" fmla="*/ 35747 h 510"/>
                <a:gd name="T26" fmla="*/ 119261 w 601"/>
                <a:gd name="T27" fmla="*/ 15165 h 510"/>
                <a:gd name="T28" fmla="*/ 126805 w 601"/>
                <a:gd name="T29" fmla="*/ 0 h 510"/>
                <a:gd name="T30" fmla="*/ 136863 w 601"/>
                <a:gd name="T31" fmla="*/ 5055 h 510"/>
                <a:gd name="T32" fmla="*/ 129320 w 601"/>
                <a:gd name="T33" fmla="*/ 35747 h 510"/>
                <a:gd name="T34" fmla="*/ 96271 w 601"/>
                <a:gd name="T35" fmla="*/ 15165 h 510"/>
                <a:gd name="T36" fmla="*/ 50650 w 601"/>
                <a:gd name="T37" fmla="*/ 58856 h 510"/>
                <a:gd name="T38" fmla="*/ 78669 w 601"/>
                <a:gd name="T39" fmla="*/ 5055 h 510"/>
                <a:gd name="T40" fmla="*/ 96271 w 601"/>
                <a:gd name="T41" fmla="*/ 10110 h 510"/>
                <a:gd name="T42" fmla="*/ 81184 w 601"/>
                <a:gd name="T43" fmla="*/ 68966 h 510"/>
                <a:gd name="T44" fmla="*/ 116747 w 601"/>
                <a:gd name="T45" fmla="*/ 68966 h 510"/>
                <a:gd name="T46" fmla="*/ 136863 w 601"/>
                <a:gd name="T47" fmla="*/ 114823 h 510"/>
                <a:gd name="T48" fmla="*/ 147281 w 601"/>
                <a:gd name="T49" fmla="*/ 163207 h 510"/>
                <a:gd name="T50" fmla="*/ 157339 w 601"/>
                <a:gd name="T51" fmla="*/ 124933 h 510"/>
                <a:gd name="T52" fmla="*/ 187873 w 601"/>
                <a:gd name="T53" fmla="*/ 122406 h 510"/>
                <a:gd name="T54" fmla="*/ 174941 w 601"/>
                <a:gd name="T55" fmla="*/ 176206 h 510"/>
                <a:gd name="T56" fmla="*/ 164883 w 601"/>
                <a:gd name="T57" fmla="*/ 183789 h 510"/>
                <a:gd name="T58" fmla="*/ 159853 w 601"/>
                <a:gd name="T59" fmla="*/ 183789 h 510"/>
                <a:gd name="T60" fmla="*/ 50650 w 601"/>
                <a:gd name="T61" fmla="*/ 183789 h 510"/>
                <a:gd name="T62" fmla="*/ 50650 w 601"/>
                <a:gd name="T63" fmla="*/ 183789 h 510"/>
                <a:gd name="T64" fmla="*/ 40592 w 601"/>
                <a:gd name="T65" fmla="*/ 176206 h 510"/>
                <a:gd name="T66" fmla="*/ 10058 w 601"/>
                <a:gd name="T67" fmla="*/ 89186 h 510"/>
                <a:gd name="T68" fmla="*/ 10058 w 601"/>
                <a:gd name="T69" fmla="*/ 68966 h 510"/>
                <a:gd name="T70" fmla="*/ 81184 w 601"/>
                <a:gd name="T71" fmla="*/ 68966 h 510"/>
                <a:gd name="T72" fmla="*/ 96271 w 601"/>
                <a:gd name="T73" fmla="*/ 153097 h 510"/>
                <a:gd name="T74" fmla="*/ 116747 w 601"/>
                <a:gd name="T75" fmla="*/ 153097 h 510"/>
                <a:gd name="T76" fmla="*/ 106689 w 601"/>
                <a:gd name="T77" fmla="*/ 89186 h 510"/>
                <a:gd name="T78" fmla="*/ 96271 w 601"/>
                <a:gd name="T79" fmla="*/ 153097 h 510"/>
                <a:gd name="T80" fmla="*/ 76155 w 601"/>
                <a:gd name="T81" fmla="*/ 99658 h 510"/>
                <a:gd name="T82" fmla="*/ 55679 w 601"/>
                <a:gd name="T83" fmla="*/ 99658 h 510"/>
                <a:gd name="T84" fmla="*/ 65737 w 601"/>
                <a:gd name="T85" fmla="*/ 163207 h 510"/>
                <a:gd name="T86" fmla="*/ 76155 w 601"/>
                <a:gd name="T87" fmla="*/ 99658 h 51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01" h="510">
                  <a:moveTo>
                    <a:pt x="480" y="318"/>
                  </a:moveTo>
                  <a:lnTo>
                    <a:pt x="480" y="318"/>
                  </a:lnTo>
                  <a:cubicBezTo>
                    <a:pt x="410" y="318"/>
                    <a:pt x="353" y="269"/>
                    <a:pt x="353" y="198"/>
                  </a:cubicBezTo>
                  <a:cubicBezTo>
                    <a:pt x="353" y="127"/>
                    <a:pt x="410" y="78"/>
                    <a:pt x="480" y="78"/>
                  </a:cubicBezTo>
                  <a:cubicBezTo>
                    <a:pt x="544" y="78"/>
                    <a:pt x="600" y="127"/>
                    <a:pt x="600" y="198"/>
                  </a:cubicBezTo>
                  <a:cubicBezTo>
                    <a:pt x="600" y="269"/>
                    <a:pt x="544" y="318"/>
                    <a:pt x="480" y="318"/>
                  </a:cubicBezTo>
                  <a:close/>
                  <a:moveTo>
                    <a:pt x="537" y="170"/>
                  </a:moveTo>
                  <a:lnTo>
                    <a:pt x="537" y="170"/>
                  </a:lnTo>
                  <a:cubicBezTo>
                    <a:pt x="509" y="170"/>
                    <a:pt x="509" y="170"/>
                    <a:pt x="509" y="170"/>
                  </a:cubicBezTo>
                  <a:cubicBezTo>
                    <a:pt x="509" y="141"/>
                    <a:pt x="509" y="141"/>
                    <a:pt x="509" y="141"/>
                  </a:cubicBezTo>
                  <a:cubicBezTo>
                    <a:pt x="509" y="127"/>
                    <a:pt x="494" y="113"/>
                    <a:pt x="480" y="113"/>
                  </a:cubicBezTo>
                  <a:cubicBezTo>
                    <a:pt x="459" y="113"/>
                    <a:pt x="452" y="127"/>
                    <a:pt x="452" y="141"/>
                  </a:cubicBezTo>
                  <a:cubicBezTo>
                    <a:pt x="452" y="170"/>
                    <a:pt x="452" y="170"/>
                    <a:pt x="452" y="170"/>
                  </a:cubicBezTo>
                  <a:cubicBezTo>
                    <a:pt x="424" y="170"/>
                    <a:pt x="424" y="170"/>
                    <a:pt x="424" y="170"/>
                  </a:cubicBezTo>
                  <a:cubicBezTo>
                    <a:pt x="403" y="170"/>
                    <a:pt x="396" y="184"/>
                    <a:pt x="396" y="198"/>
                  </a:cubicBezTo>
                  <a:cubicBezTo>
                    <a:pt x="396" y="212"/>
                    <a:pt x="403" y="226"/>
                    <a:pt x="424" y="226"/>
                  </a:cubicBezTo>
                  <a:cubicBezTo>
                    <a:pt x="452" y="226"/>
                    <a:pt x="452" y="226"/>
                    <a:pt x="452" y="226"/>
                  </a:cubicBezTo>
                  <a:cubicBezTo>
                    <a:pt x="452" y="254"/>
                    <a:pt x="452" y="254"/>
                    <a:pt x="452" y="254"/>
                  </a:cubicBezTo>
                  <a:cubicBezTo>
                    <a:pt x="452" y="269"/>
                    <a:pt x="459" y="283"/>
                    <a:pt x="480" y="283"/>
                  </a:cubicBezTo>
                  <a:cubicBezTo>
                    <a:pt x="494" y="283"/>
                    <a:pt x="509" y="269"/>
                    <a:pt x="509" y="254"/>
                  </a:cubicBezTo>
                  <a:cubicBezTo>
                    <a:pt x="509" y="226"/>
                    <a:pt x="509" y="226"/>
                    <a:pt x="509" y="226"/>
                  </a:cubicBezTo>
                  <a:cubicBezTo>
                    <a:pt x="537" y="226"/>
                    <a:pt x="537" y="226"/>
                    <a:pt x="537" y="226"/>
                  </a:cubicBezTo>
                  <a:cubicBezTo>
                    <a:pt x="551" y="226"/>
                    <a:pt x="565" y="212"/>
                    <a:pt x="565" y="198"/>
                  </a:cubicBezTo>
                  <a:cubicBezTo>
                    <a:pt x="565" y="184"/>
                    <a:pt x="551" y="170"/>
                    <a:pt x="537" y="170"/>
                  </a:cubicBezTo>
                  <a:close/>
                  <a:moveTo>
                    <a:pt x="360" y="99"/>
                  </a:moveTo>
                  <a:lnTo>
                    <a:pt x="360" y="99"/>
                  </a:lnTo>
                  <a:cubicBezTo>
                    <a:pt x="332" y="42"/>
                    <a:pt x="332" y="42"/>
                    <a:pt x="332" y="42"/>
                  </a:cubicBezTo>
                  <a:cubicBezTo>
                    <a:pt x="332" y="35"/>
                    <a:pt x="325" y="35"/>
                    <a:pt x="325" y="28"/>
                  </a:cubicBezTo>
                  <a:cubicBezTo>
                    <a:pt x="325" y="14"/>
                    <a:pt x="339" y="0"/>
                    <a:pt x="353" y="0"/>
                  </a:cubicBezTo>
                  <a:cubicBezTo>
                    <a:pt x="367" y="0"/>
                    <a:pt x="374" y="7"/>
                    <a:pt x="381" y="14"/>
                  </a:cubicBezTo>
                  <a:cubicBezTo>
                    <a:pt x="410" y="63"/>
                    <a:pt x="410" y="63"/>
                    <a:pt x="410" y="63"/>
                  </a:cubicBezTo>
                  <a:cubicBezTo>
                    <a:pt x="389" y="71"/>
                    <a:pt x="374" y="85"/>
                    <a:pt x="360" y="99"/>
                  </a:cubicBezTo>
                  <a:close/>
                  <a:moveTo>
                    <a:pt x="268" y="42"/>
                  </a:moveTo>
                  <a:lnTo>
                    <a:pt x="268" y="42"/>
                  </a:lnTo>
                  <a:cubicBezTo>
                    <a:pt x="205" y="163"/>
                    <a:pt x="205" y="163"/>
                    <a:pt x="205" y="163"/>
                  </a:cubicBezTo>
                  <a:cubicBezTo>
                    <a:pt x="141" y="163"/>
                    <a:pt x="141" y="163"/>
                    <a:pt x="141" y="163"/>
                  </a:cubicBezTo>
                  <a:cubicBezTo>
                    <a:pt x="219" y="14"/>
                    <a:pt x="219" y="14"/>
                    <a:pt x="219" y="14"/>
                  </a:cubicBezTo>
                  <a:cubicBezTo>
                    <a:pt x="219" y="7"/>
                    <a:pt x="233" y="0"/>
                    <a:pt x="240" y="0"/>
                  </a:cubicBezTo>
                  <a:cubicBezTo>
                    <a:pt x="261" y="0"/>
                    <a:pt x="268" y="14"/>
                    <a:pt x="268" y="28"/>
                  </a:cubicBezTo>
                  <a:cubicBezTo>
                    <a:pt x="268" y="35"/>
                    <a:pt x="268" y="35"/>
                    <a:pt x="268" y="42"/>
                  </a:cubicBezTo>
                  <a:close/>
                  <a:moveTo>
                    <a:pt x="226" y="191"/>
                  </a:moveTo>
                  <a:lnTo>
                    <a:pt x="226" y="191"/>
                  </a:lnTo>
                  <a:cubicBezTo>
                    <a:pt x="325" y="191"/>
                    <a:pt x="325" y="191"/>
                    <a:pt x="325" y="191"/>
                  </a:cubicBezTo>
                  <a:lnTo>
                    <a:pt x="325" y="198"/>
                  </a:lnTo>
                  <a:cubicBezTo>
                    <a:pt x="325" y="247"/>
                    <a:pt x="346" y="290"/>
                    <a:pt x="381" y="318"/>
                  </a:cubicBezTo>
                  <a:cubicBezTo>
                    <a:pt x="381" y="424"/>
                    <a:pt x="381" y="424"/>
                    <a:pt x="381" y="424"/>
                  </a:cubicBezTo>
                  <a:cubicBezTo>
                    <a:pt x="381" y="438"/>
                    <a:pt x="396" y="452"/>
                    <a:pt x="410" y="452"/>
                  </a:cubicBezTo>
                  <a:cubicBezTo>
                    <a:pt x="431" y="452"/>
                    <a:pt x="438" y="438"/>
                    <a:pt x="438" y="424"/>
                  </a:cubicBezTo>
                  <a:cubicBezTo>
                    <a:pt x="438" y="346"/>
                    <a:pt x="438" y="346"/>
                    <a:pt x="438" y="346"/>
                  </a:cubicBezTo>
                  <a:cubicBezTo>
                    <a:pt x="452" y="346"/>
                    <a:pt x="466" y="346"/>
                    <a:pt x="480" y="346"/>
                  </a:cubicBezTo>
                  <a:cubicBezTo>
                    <a:pt x="494" y="346"/>
                    <a:pt x="509" y="346"/>
                    <a:pt x="523" y="339"/>
                  </a:cubicBezTo>
                  <a:cubicBezTo>
                    <a:pt x="487" y="488"/>
                    <a:pt x="487" y="488"/>
                    <a:pt x="487" y="488"/>
                  </a:cubicBezTo>
                  <a:cubicBezTo>
                    <a:pt x="480" y="502"/>
                    <a:pt x="473" y="509"/>
                    <a:pt x="459" y="509"/>
                  </a:cubicBezTo>
                  <a:cubicBezTo>
                    <a:pt x="452" y="509"/>
                    <a:pt x="452" y="509"/>
                    <a:pt x="452" y="509"/>
                  </a:cubicBezTo>
                  <a:cubicBezTo>
                    <a:pt x="445" y="509"/>
                    <a:pt x="445" y="509"/>
                    <a:pt x="445" y="509"/>
                  </a:cubicBezTo>
                  <a:cubicBezTo>
                    <a:pt x="141" y="509"/>
                    <a:pt x="141" y="509"/>
                    <a:pt x="141" y="509"/>
                  </a:cubicBezTo>
                  <a:cubicBezTo>
                    <a:pt x="127" y="509"/>
                    <a:pt x="113" y="502"/>
                    <a:pt x="113" y="488"/>
                  </a:cubicBezTo>
                  <a:cubicBezTo>
                    <a:pt x="49" y="247"/>
                    <a:pt x="49" y="247"/>
                    <a:pt x="49" y="247"/>
                  </a:cubicBezTo>
                  <a:cubicBezTo>
                    <a:pt x="28" y="247"/>
                    <a:pt x="28" y="247"/>
                    <a:pt x="28" y="247"/>
                  </a:cubicBezTo>
                  <a:cubicBezTo>
                    <a:pt x="7" y="247"/>
                    <a:pt x="0" y="233"/>
                    <a:pt x="0" y="219"/>
                  </a:cubicBezTo>
                  <a:cubicBezTo>
                    <a:pt x="0" y="198"/>
                    <a:pt x="7" y="191"/>
                    <a:pt x="28" y="191"/>
                  </a:cubicBezTo>
                  <a:cubicBezTo>
                    <a:pt x="134" y="191"/>
                    <a:pt x="134" y="191"/>
                    <a:pt x="134" y="191"/>
                  </a:cubicBezTo>
                  <a:cubicBezTo>
                    <a:pt x="226" y="191"/>
                    <a:pt x="226" y="191"/>
                    <a:pt x="226" y="191"/>
                  </a:cubicBezTo>
                  <a:close/>
                  <a:moveTo>
                    <a:pt x="268" y="424"/>
                  </a:moveTo>
                  <a:lnTo>
                    <a:pt x="268" y="424"/>
                  </a:lnTo>
                  <a:cubicBezTo>
                    <a:pt x="268" y="438"/>
                    <a:pt x="283" y="452"/>
                    <a:pt x="297" y="452"/>
                  </a:cubicBezTo>
                  <a:cubicBezTo>
                    <a:pt x="318" y="452"/>
                    <a:pt x="325" y="438"/>
                    <a:pt x="325" y="424"/>
                  </a:cubicBezTo>
                  <a:cubicBezTo>
                    <a:pt x="325" y="276"/>
                    <a:pt x="325" y="276"/>
                    <a:pt x="325" y="276"/>
                  </a:cubicBezTo>
                  <a:cubicBezTo>
                    <a:pt x="325" y="254"/>
                    <a:pt x="318" y="247"/>
                    <a:pt x="297" y="247"/>
                  </a:cubicBezTo>
                  <a:cubicBezTo>
                    <a:pt x="283" y="247"/>
                    <a:pt x="268" y="254"/>
                    <a:pt x="268" y="276"/>
                  </a:cubicBezTo>
                  <a:lnTo>
                    <a:pt x="268" y="424"/>
                  </a:lnTo>
                  <a:close/>
                  <a:moveTo>
                    <a:pt x="212" y="276"/>
                  </a:moveTo>
                  <a:lnTo>
                    <a:pt x="212" y="276"/>
                  </a:lnTo>
                  <a:cubicBezTo>
                    <a:pt x="212" y="254"/>
                    <a:pt x="205" y="247"/>
                    <a:pt x="183" y="247"/>
                  </a:cubicBezTo>
                  <a:cubicBezTo>
                    <a:pt x="169" y="247"/>
                    <a:pt x="155" y="254"/>
                    <a:pt x="155" y="276"/>
                  </a:cubicBezTo>
                  <a:cubicBezTo>
                    <a:pt x="155" y="424"/>
                    <a:pt x="155" y="424"/>
                    <a:pt x="155" y="424"/>
                  </a:cubicBezTo>
                  <a:cubicBezTo>
                    <a:pt x="155" y="438"/>
                    <a:pt x="169" y="452"/>
                    <a:pt x="183" y="452"/>
                  </a:cubicBezTo>
                  <a:cubicBezTo>
                    <a:pt x="205" y="452"/>
                    <a:pt x="212" y="438"/>
                    <a:pt x="212" y="424"/>
                  </a:cubicBezTo>
                  <a:lnTo>
                    <a:pt x="212" y="276"/>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p>
          </p:txBody>
        </p:sp>
      </p:grpSp>
      <p:sp>
        <p:nvSpPr>
          <p:cNvPr id="2" name="文本框 1"/>
          <p:cNvSpPr txBox="1"/>
          <p:nvPr/>
        </p:nvSpPr>
        <p:spPr>
          <a:xfrm>
            <a:off x="3855090" y="282409"/>
            <a:ext cx="684530" cy="583565"/>
          </a:xfrm>
          <a:prstGeom prst="rect">
            <a:avLst/>
          </a:prstGeom>
          <a:noFill/>
        </p:spPr>
        <p:txBody>
          <a:bodyPr wrap="none" rtlCol="0">
            <a:spAutoFit/>
          </a:bodyPr>
          <a:lstStyle/>
          <a:p>
            <a:pPr algn="l"/>
            <a:r>
              <a:rPr lang="en-US" altLang="zh-CN" sz="3200" b="1" dirty="0">
                <a:solidFill>
                  <a:schemeClr val="bg1">
                    <a:lumMod val="50000"/>
                  </a:schemeClr>
                </a:solidFill>
                <a:latin typeface="微软雅黑" panose="020B0503020204020204" pitchFamily="34" charset="-122"/>
                <a:ea typeface="微软雅黑" panose="020B0503020204020204" pitchFamily="34" charset="-122"/>
              </a:rPr>
              <a:t>04</a:t>
            </a:r>
            <a:endParaRPr lang="zh-CN" altLang="en-US" sz="2800" b="1" dirty="0">
              <a:solidFill>
                <a:schemeClr val="bg1">
                  <a:lumMod val="50000"/>
                </a:schemeClr>
              </a:solidFill>
              <a:latin typeface="Mongolian Baiti" panose="03000500000000000000" charset="0"/>
              <a:cs typeface="Mongolian Baiti" panose="03000500000000000000" charset="0"/>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539615" y="313690"/>
            <a:ext cx="4347845" cy="52197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b="1" dirty="0">
                <a:solidFill>
                  <a:schemeClr val="bg1">
                    <a:lumMod val="50000"/>
                  </a:schemeClr>
                </a:solidFill>
              </a:rPr>
              <a:t>二维</a:t>
            </a:r>
            <a:r>
              <a:rPr lang="en-US" altLang="zh-CN" sz="2800" b="1" dirty="0">
                <a:solidFill>
                  <a:schemeClr val="bg1">
                    <a:lumMod val="50000"/>
                  </a:schemeClr>
                </a:solidFill>
              </a:rPr>
              <a:t>-&gt;</a:t>
            </a:r>
            <a:r>
              <a:rPr lang="zh-CN" altLang="en-US" sz="2800" b="1" dirty="0">
                <a:solidFill>
                  <a:schemeClr val="bg1">
                    <a:lumMod val="50000"/>
                  </a:schemeClr>
                </a:solidFill>
              </a:rPr>
              <a:t>三维算法迭代</a:t>
            </a:r>
          </a:p>
        </p:txBody>
      </p:sp>
      <p:pic>
        <p:nvPicPr>
          <p:cNvPr id="19" name="图片 18" descr="二维算法"/>
          <p:cNvPicPr>
            <a:picLocks noChangeAspect="1"/>
          </p:cNvPicPr>
          <p:nvPr/>
        </p:nvPicPr>
        <p:blipFill>
          <a:blip r:embed="rId3"/>
          <a:stretch>
            <a:fillRect/>
          </a:stretch>
        </p:blipFill>
        <p:spPr>
          <a:xfrm>
            <a:off x="1312545" y="1098550"/>
            <a:ext cx="9566910" cy="5517515"/>
          </a:xfrm>
          <a:prstGeom prst="rect">
            <a:avLst/>
          </a:prstGeom>
        </p:spPr>
      </p:pic>
      <p:pic>
        <p:nvPicPr>
          <p:cNvPr id="20" name="内容占位符 19" descr="三维条件"/>
          <p:cNvPicPr>
            <a:picLocks noChangeAspect="1"/>
          </p:cNvPicPr>
          <p:nvPr/>
        </p:nvPicPr>
        <p:blipFill>
          <a:blip r:embed="rId4"/>
          <a:stretch>
            <a:fillRect/>
          </a:stretch>
        </p:blipFill>
        <p:spPr>
          <a:xfrm>
            <a:off x="2734945" y="1834515"/>
            <a:ext cx="6722110" cy="3613785"/>
          </a:xfrm>
          <a:prstGeom prst="rect">
            <a:avLst/>
          </a:prstGeom>
        </p:spPr>
      </p:pic>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nodeType="clickEffect">
                                  <p:stCondLst>
                                    <p:cond delay="0"/>
                                  </p:stCondLst>
                                  <p:childTnLst>
                                    <p:animEffect transition="out" filter="barn(inVertical)">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63180" y="342205"/>
            <a:ext cx="3265638"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OUR TEAM</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32981" y="1121723"/>
            <a:ext cx="9926037" cy="738664"/>
          </a:xfrm>
          <a:prstGeom prst="rect">
            <a:avLst/>
          </a:prstGeom>
        </p:spPr>
        <p:txBody>
          <a:bodyPr wrap="square">
            <a:spAutoFit/>
          </a:bodyPr>
          <a:lstStyle/>
          <a:p>
            <a:pPr algn="ctr"/>
            <a:r>
              <a:rPr lang="en-US" altLang="zh-CN" sz="1400" dirty="0">
                <a:solidFill>
                  <a:schemeClr val="bg1">
                    <a:lumMod val="50000"/>
                  </a:schemeClr>
                </a:solidFill>
              </a:rPr>
              <a:t>Build a dream with thinking, light up hope with action, our team is smart, honest and intelligent, majestic. We are marketing talents with strong professional knowledge. We can acquire knowledge from all kinds of products and combine the essence with practice, which is our intelligence; is its bright also; It‘s also his sincerity to be able to make friends with others in all directions.</a:t>
            </a:r>
          </a:p>
        </p:txBody>
      </p:sp>
      <p:sp>
        <p:nvSpPr>
          <p:cNvPr id="5" name="文本框 4"/>
          <p:cNvSpPr txBox="1"/>
          <p:nvPr/>
        </p:nvSpPr>
        <p:spPr>
          <a:xfrm>
            <a:off x="3248905" y="2098382"/>
            <a:ext cx="5694188" cy="2646878"/>
          </a:xfrm>
          <a:prstGeom prst="rect">
            <a:avLst/>
          </a:prstGeom>
          <a:noFill/>
        </p:spPr>
        <p:txBody>
          <a:bodyPr wrap="none" rtlCol="0">
            <a:spAutoFit/>
          </a:bodyPr>
          <a:lstStyle/>
          <a:p>
            <a:r>
              <a:rPr lang="en-US" altLang="zh-CN" sz="16600" b="1" dirty="0">
                <a:blipFill dpi="0" rotWithShape="1">
                  <a:blip r:embed="rId3">
                    <a:alphaModFix amt="31000"/>
                  </a:blip>
                  <a:srcRect/>
                  <a:stretch>
                    <a:fillRect/>
                  </a:stretch>
                </a:blipFill>
                <a:latin typeface="Adobe Gothic Std B" panose="020B0800000000000000" pitchFamily="34" charset="-128"/>
                <a:ea typeface="Adobe Gothic Std B" panose="020B0800000000000000" pitchFamily="34" charset="-128"/>
              </a:rPr>
              <a:t>Unity</a:t>
            </a:r>
            <a:endParaRPr lang="zh-CN" altLang="en-US" sz="16600" b="1" dirty="0">
              <a:blipFill dpi="0" rotWithShape="1">
                <a:blip r:embed="rId3">
                  <a:alphaModFix amt="31000"/>
                </a:blip>
                <a:srcRect/>
                <a:stretch>
                  <a:fillRect/>
                </a:stretch>
              </a:blipFill>
              <a:latin typeface="Adobe Gothic Std B" panose="020B0800000000000000" pitchFamily="34" charset="-128"/>
            </a:endParaRPr>
          </a:p>
        </p:txBody>
      </p:sp>
      <p:sp>
        <p:nvSpPr>
          <p:cNvPr id="15" name="文本框 14"/>
          <p:cNvSpPr txBox="1"/>
          <p:nvPr/>
        </p:nvSpPr>
        <p:spPr>
          <a:xfrm>
            <a:off x="3248905" y="2105561"/>
            <a:ext cx="5694188" cy="2646878"/>
          </a:xfrm>
          <a:prstGeom prst="rect">
            <a:avLst/>
          </a:prstGeom>
          <a:noFill/>
        </p:spPr>
        <p:txBody>
          <a:bodyPr wrap="none" rtlCol="0">
            <a:spAutoFit/>
          </a:bodyPr>
          <a:lstStyle/>
          <a:p>
            <a:r>
              <a:rPr lang="en-US" altLang="zh-CN" sz="16600" b="1" dirty="0">
                <a:solidFill>
                  <a:schemeClr val="accent2">
                    <a:lumMod val="50000"/>
                    <a:alpha val="32000"/>
                  </a:schemeClr>
                </a:solidFill>
                <a:latin typeface="Adobe Gothic Std B" panose="020B0800000000000000" pitchFamily="34" charset="-128"/>
              </a:rPr>
              <a:t>Unity</a:t>
            </a:r>
            <a:endParaRPr lang="zh-CN" altLang="en-US" sz="16600" b="1" dirty="0">
              <a:solidFill>
                <a:schemeClr val="accent2">
                  <a:lumMod val="50000"/>
                  <a:alpha val="32000"/>
                </a:schemeClr>
              </a:solidFill>
              <a:latin typeface="Adobe Gothic Std B" panose="020B0800000000000000" pitchFamily="34" charset="-128"/>
            </a:endParaRPr>
          </a:p>
        </p:txBody>
      </p:sp>
      <p:sp>
        <p:nvSpPr>
          <p:cNvPr id="17" name="文本框 16"/>
          <p:cNvSpPr txBox="1"/>
          <p:nvPr/>
        </p:nvSpPr>
        <p:spPr>
          <a:xfrm>
            <a:off x="5289721" y="4346181"/>
            <a:ext cx="1882247" cy="769441"/>
          </a:xfrm>
          <a:prstGeom prst="rect">
            <a:avLst/>
          </a:prstGeom>
          <a:noFill/>
        </p:spPr>
        <p:txBody>
          <a:bodyPr wrap="none" rtlCol="0">
            <a:spAutoFit/>
          </a:bodyPr>
          <a:lstStyle/>
          <a:p>
            <a:r>
              <a:rPr lang="zh-CN" altLang="en-US" sz="4400" b="1" dirty="0">
                <a:blipFill dpi="0" rotWithShape="1">
                  <a:blip r:embed="rId3">
                    <a:alphaModFix amt="31000"/>
                  </a:blip>
                  <a:srcRect/>
                  <a:stretch>
                    <a:fillRect/>
                  </a:stretch>
                </a:blipFill>
                <a:latin typeface="Adobe Gothic Std B" panose="020B0800000000000000" pitchFamily="34" charset="-128"/>
              </a:rPr>
              <a:t>联合体</a:t>
            </a:r>
          </a:p>
        </p:txBody>
      </p:sp>
      <p:sp>
        <p:nvSpPr>
          <p:cNvPr id="18" name="文本框 17"/>
          <p:cNvSpPr txBox="1"/>
          <p:nvPr/>
        </p:nvSpPr>
        <p:spPr>
          <a:xfrm>
            <a:off x="5289721" y="4353360"/>
            <a:ext cx="1882247" cy="769441"/>
          </a:xfrm>
          <a:prstGeom prst="rect">
            <a:avLst/>
          </a:prstGeom>
          <a:noFill/>
        </p:spPr>
        <p:txBody>
          <a:bodyPr wrap="none" rtlCol="0">
            <a:spAutoFit/>
          </a:bodyPr>
          <a:lstStyle/>
          <a:p>
            <a:r>
              <a:rPr lang="zh-CN" altLang="en-US" sz="4400" b="1" dirty="0">
                <a:solidFill>
                  <a:schemeClr val="accent2">
                    <a:lumMod val="50000"/>
                    <a:alpha val="32000"/>
                  </a:schemeClr>
                </a:solidFill>
                <a:latin typeface="Adobe Gothic Std B" panose="020B0800000000000000" pitchFamily="34" charset="-128"/>
              </a:rPr>
              <a:t>联合体</a:t>
            </a:r>
          </a:p>
        </p:txBody>
      </p:sp>
      <p:sp>
        <p:nvSpPr>
          <p:cNvPr id="19" name="矩形 18"/>
          <p:cNvSpPr/>
          <p:nvPr/>
        </p:nvSpPr>
        <p:spPr>
          <a:xfrm>
            <a:off x="5047503" y="5372140"/>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3000">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4" y="0"/>
            <a:ext cx="12254754" cy="6892038"/>
          </a:xfrm>
          <a:prstGeom prst="rect">
            <a:avLst/>
          </a:prstGeom>
        </p:spPr>
      </p:pic>
      <p:sp>
        <p:nvSpPr>
          <p:cNvPr id="5" name="矩形 4"/>
          <p:cNvSpPr/>
          <p:nvPr/>
        </p:nvSpPr>
        <p:spPr>
          <a:xfrm>
            <a:off x="-217247" y="-369385"/>
            <a:ext cx="14374908" cy="7906871"/>
          </a:xfrm>
          <a:prstGeom prst="rect">
            <a:avLst/>
          </a:prstGeom>
          <a:gradFill flip="none" rotWithShape="1">
            <a:gsLst>
              <a:gs pos="0">
                <a:schemeClr val="tx1">
                  <a:alpha val="69000"/>
                </a:schemeClr>
              </a:gs>
              <a:gs pos="100000">
                <a:schemeClr val="accent2">
                  <a:lumMod val="50000"/>
                  <a:alpha val="7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68000"/>
                </a:schemeClr>
              </a:solidFill>
            </a:endParaRPr>
          </a:p>
        </p:txBody>
      </p:sp>
      <p:sp>
        <p:nvSpPr>
          <p:cNvPr id="12" name="文本框 11"/>
          <p:cNvSpPr txBox="1"/>
          <p:nvPr/>
        </p:nvSpPr>
        <p:spPr>
          <a:xfrm>
            <a:off x="4136166" y="2226579"/>
            <a:ext cx="3919663" cy="1446550"/>
          </a:xfrm>
          <a:prstGeom prst="rect">
            <a:avLst/>
          </a:prstGeom>
          <a:noFill/>
        </p:spPr>
        <p:txBody>
          <a:bodyPr wrap="none" rtlCol="0">
            <a:spAutoFit/>
          </a:bodyPr>
          <a:lstStyle/>
          <a:p>
            <a:r>
              <a:rPr lang="en-US" altLang="zh-CN" sz="8800" b="1" dirty="0">
                <a:solidFill>
                  <a:schemeClr val="lt1"/>
                </a:solidFill>
                <a:latin typeface="Adobe Gothic Std B" panose="020B0800000000000000" pitchFamily="34" charset="-128"/>
                <a:ea typeface="Adobe Gothic Std B" panose="020B0800000000000000" pitchFamily="34" charset="-128"/>
              </a:rPr>
              <a:t>Thanks</a:t>
            </a:r>
            <a:endParaRPr lang="zh-CN" altLang="en-US" sz="8800" b="1" dirty="0">
              <a:solidFill>
                <a:schemeClr val="lt1"/>
              </a:solidFill>
              <a:latin typeface="Adobe Gothic Std B" panose="020B0800000000000000" pitchFamily="34" charset="-128"/>
            </a:endParaRPr>
          </a:p>
        </p:txBody>
      </p:sp>
      <p:sp>
        <p:nvSpPr>
          <p:cNvPr id="13" name="文本框 12"/>
          <p:cNvSpPr txBox="1"/>
          <p:nvPr/>
        </p:nvSpPr>
        <p:spPr>
          <a:xfrm>
            <a:off x="4298417" y="3475264"/>
            <a:ext cx="3595370" cy="768350"/>
          </a:xfrm>
          <a:prstGeom prst="rect">
            <a:avLst/>
          </a:prstGeom>
          <a:noFill/>
        </p:spPr>
        <p:txBody>
          <a:bodyPr wrap="none" rtlCol="0">
            <a:spAutoFit/>
          </a:bodyPr>
          <a:lstStyle/>
          <a:p>
            <a:r>
              <a:rPr lang="en-US" altLang="zh-CN" sz="4400" b="1" dirty="0">
                <a:solidFill>
                  <a:schemeClr val="lt1"/>
                </a:solidFill>
                <a:latin typeface="Adobe Gothic Std B" panose="020B0800000000000000" pitchFamily="34" charset="-128"/>
              </a:rPr>
              <a:t>For Watching</a:t>
            </a:r>
          </a:p>
        </p:txBody>
      </p:sp>
      <p:sp>
        <p:nvSpPr>
          <p:cNvPr id="20" name="文本框 19"/>
          <p:cNvSpPr txBox="1"/>
          <p:nvPr/>
        </p:nvSpPr>
        <p:spPr>
          <a:xfrm>
            <a:off x="4996010" y="4728585"/>
            <a:ext cx="2199980" cy="369332"/>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b="1" spc="50" dirty="0">
                <a:ln w="0"/>
                <a:solidFill>
                  <a:schemeClr val="bg2"/>
                </a:solidFill>
                <a:effectLst>
                  <a:innerShdw blurRad="63500" dist="50800" dir="13500000">
                    <a:srgbClr val="000000">
                      <a:alpha val="50000"/>
                    </a:srgbClr>
                  </a:innerShdw>
                </a:effectLst>
              </a:rPr>
              <a:t>End </a:t>
            </a:r>
            <a:endParaRPr lang="zh-CN" altLang="en-US" b="1" spc="50" dirty="0">
              <a:ln w="0"/>
              <a:solidFill>
                <a:schemeClr val="bg2"/>
              </a:solidFill>
              <a:effectLst>
                <a:innerShdw blurRad="63500" dist="50800" dir="13500000">
                  <a:srgbClr val="000000">
                    <a:alpha val="50000"/>
                  </a:srgbClr>
                </a:innerShdw>
              </a:effectLst>
            </a:endParaRPr>
          </a:p>
        </p:txBody>
      </p:sp>
      <p:sp>
        <p:nvSpPr>
          <p:cNvPr id="21" name="矩形 20"/>
          <p:cNvSpPr/>
          <p:nvPr/>
        </p:nvSpPr>
        <p:spPr>
          <a:xfrm>
            <a:off x="5329148" y="1931294"/>
            <a:ext cx="1604683" cy="148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300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7" name="矩形 26"/>
          <p:cNvSpPr/>
          <p:nvPr/>
        </p:nvSpPr>
        <p:spPr>
          <a:xfrm>
            <a:off x="-62754" y="-17019"/>
            <a:ext cx="12254754" cy="6892038"/>
          </a:xfrm>
          <a:prstGeom prst="rect">
            <a:avLst/>
          </a:prstGeom>
          <a:gradFill flip="none" rotWithShape="1">
            <a:gsLst>
              <a:gs pos="0">
                <a:schemeClr val="tx1">
                  <a:alpha val="69000"/>
                </a:schemeClr>
              </a:gs>
              <a:gs pos="100000">
                <a:schemeClr val="accent2">
                  <a:lumMod val="50000"/>
                  <a:alpha val="78000"/>
                </a:schemeClr>
              </a:gs>
            </a:gsLst>
            <a:lin ang="16200000" scaled="1"/>
            <a:tileRect/>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68000"/>
                </a:schemeClr>
              </a:solidFill>
            </a:endParaRPr>
          </a:p>
        </p:txBody>
      </p:sp>
      <p:grpSp>
        <p:nvGrpSpPr>
          <p:cNvPr id="2" name="Group 4"/>
          <p:cNvGrpSpPr/>
          <p:nvPr/>
        </p:nvGrpSpPr>
        <p:grpSpPr>
          <a:xfrm>
            <a:off x="316865" y="1668145"/>
            <a:ext cx="1437005" cy="1395730"/>
            <a:chOff x="1066800" y="2249388"/>
            <a:chExt cx="1981200" cy="1981200"/>
          </a:xfrm>
          <a:blipFill dpi="0" rotWithShape="1">
            <a:blip r:embed="rId4">
              <a:extLst>
                <a:ext uri="{28A0092B-C50C-407E-A947-70E740481C1C}">
                  <a14:useLocalDpi xmlns:a14="http://schemas.microsoft.com/office/drawing/2010/main" val="0"/>
                </a:ext>
              </a:extLst>
            </a:blip>
            <a:srcRect/>
            <a:stretch>
              <a:fillRect/>
            </a:stretch>
          </a:blipFill>
        </p:grpSpPr>
        <p:grpSp>
          <p:nvGrpSpPr>
            <p:cNvPr id="3" name="Group 5"/>
            <p:cNvGrpSpPr/>
            <p:nvPr/>
          </p:nvGrpSpPr>
          <p:grpSpPr>
            <a:xfrm>
              <a:off x="1066800" y="2249388"/>
              <a:ext cx="1981200" cy="1981200"/>
              <a:chOff x="1371600" y="1752600"/>
              <a:chExt cx="2590800" cy="2590800"/>
            </a:xfrm>
            <a:grpFill/>
          </p:grpSpPr>
          <p:sp>
            <p:nvSpPr>
              <p:cNvPr id="5" name="Oval 7"/>
              <p:cNvSpPr/>
              <p:nvPr/>
            </p:nvSpPr>
            <p:spPr>
              <a:xfrm>
                <a:off x="1676400" y="2057400"/>
                <a:ext cx="1981200" cy="1981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8"/>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reeform 57"/>
            <p:cNvSpPr>
              <a:spLocks noChangeArrowheads="1"/>
            </p:cNvSpPr>
            <p:nvPr/>
          </p:nvSpPr>
          <p:spPr bwMode="auto">
            <a:xfrm>
              <a:off x="1782356" y="2999073"/>
              <a:ext cx="550085" cy="481827"/>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grpFill/>
            <a:ln>
              <a:noFill/>
            </a:ln>
            <a:effectLst/>
          </p:spPr>
          <p:txBody>
            <a:bodyPr wrap="none" anchor="ctr"/>
            <a:lstStyle/>
            <a:p>
              <a:endParaRPr lang="en-US"/>
            </a:p>
          </p:txBody>
        </p:sp>
      </p:grpSp>
      <p:grpSp>
        <p:nvGrpSpPr>
          <p:cNvPr id="7" name="Group 9"/>
          <p:cNvGrpSpPr/>
          <p:nvPr/>
        </p:nvGrpSpPr>
        <p:grpSpPr>
          <a:xfrm>
            <a:off x="4166870" y="1701165"/>
            <a:ext cx="1398270" cy="1372870"/>
            <a:chOff x="6459538" y="2249388"/>
            <a:chExt cx="1981200" cy="1981200"/>
          </a:xfrm>
          <a:blipFill dpi="0" rotWithShape="1">
            <a:blip r:embed="rId5">
              <a:extLst>
                <a:ext uri="{28A0092B-C50C-407E-A947-70E740481C1C}">
                  <a14:useLocalDpi xmlns:a14="http://schemas.microsoft.com/office/drawing/2010/main" val="0"/>
                </a:ext>
              </a:extLst>
            </a:blip>
            <a:srcRect/>
            <a:stretch>
              <a:fillRect/>
            </a:stretch>
          </a:blipFill>
        </p:grpSpPr>
        <p:sp>
          <p:nvSpPr>
            <p:cNvPr id="9"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8" name="Group 10"/>
            <p:cNvGrpSpPr/>
            <p:nvPr/>
          </p:nvGrpSpPr>
          <p:grpSpPr>
            <a:xfrm>
              <a:off x="6459538" y="2249388"/>
              <a:ext cx="1981200" cy="1981200"/>
              <a:chOff x="1371600" y="1752600"/>
              <a:chExt cx="2590800" cy="2590800"/>
            </a:xfrm>
            <a:grpFill/>
          </p:grpSpPr>
          <p:sp>
            <p:nvSpPr>
              <p:cNvPr id="10"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 name="Group 14"/>
          <p:cNvGrpSpPr/>
          <p:nvPr/>
        </p:nvGrpSpPr>
        <p:grpSpPr>
          <a:xfrm>
            <a:off x="2182495" y="1701165"/>
            <a:ext cx="1399540" cy="1362710"/>
            <a:chOff x="3763169" y="2249388"/>
            <a:chExt cx="1981200" cy="1981200"/>
          </a:xfrm>
          <a:blipFill dpi="0" rotWithShape="1">
            <a:blip r:embed="rId6">
              <a:extLst>
                <a:ext uri="{28A0092B-C50C-407E-A947-70E740481C1C}">
                  <a14:useLocalDpi xmlns:a14="http://schemas.microsoft.com/office/drawing/2010/main" val="0"/>
                </a:ext>
              </a:extLst>
            </a:blip>
            <a:srcRect/>
            <a:stretch>
              <a:fillRect/>
            </a:stretch>
          </a:blipFill>
        </p:grpSpPr>
        <p:grpSp>
          <p:nvGrpSpPr>
            <p:cNvPr id="13" name="Group 15"/>
            <p:cNvGrpSpPr/>
            <p:nvPr/>
          </p:nvGrpSpPr>
          <p:grpSpPr>
            <a:xfrm>
              <a:off x="3763169" y="2249388"/>
              <a:ext cx="1981200" cy="1981200"/>
              <a:chOff x="1371600" y="1752600"/>
              <a:chExt cx="2590800" cy="2590800"/>
            </a:xfrm>
            <a:grpFill/>
          </p:grpSpPr>
          <p:sp>
            <p:nvSpPr>
              <p:cNvPr id="15" name="Oval 17"/>
              <p:cNvSpPr/>
              <p:nvPr/>
            </p:nvSpPr>
            <p:spPr>
              <a:xfrm>
                <a:off x="1676400" y="2057400"/>
                <a:ext cx="1981200" cy="1981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8"/>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Freeform 157"/>
            <p:cNvSpPr>
              <a:spLocks noChangeArrowheads="1"/>
            </p:cNvSpPr>
            <p:nvPr/>
          </p:nvSpPr>
          <p:spPr bwMode="auto">
            <a:xfrm>
              <a:off x="4478725" y="2962288"/>
              <a:ext cx="550086" cy="550084"/>
            </a:xfrm>
            <a:custGeom>
              <a:avLst/>
              <a:gdLst>
                <a:gd name="T0" fmla="*/ 207003 w 602"/>
                <a:gd name="T1" fmla="*/ 165825 h 602"/>
                <a:gd name="T2" fmla="*/ 173767 w 602"/>
                <a:gd name="T3" fmla="*/ 155709 h 602"/>
                <a:gd name="T4" fmla="*/ 173767 w 602"/>
                <a:gd name="T5" fmla="*/ 135117 h 602"/>
                <a:gd name="T6" fmla="*/ 173767 w 602"/>
                <a:gd name="T7" fmla="*/ 114885 h 602"/>
                <a:gd name="T8" fmla="*/ 43351 w 602"/>
                <a:gd name="T9" fmla="*/ 125001 h 602"/>
                <a:gd name="T10" fmla="*/ 43351 w 602"/>
                <a:gd name="T11" fmla="*/ 153180 h 602"/>
                <a:gd name="T12" fmla="*/ 43351 w 602"/>
                <a:gd name="T13" fmla="*/ 165825 h 602"/>
                <a:gd name="T14" fmla="*/ 0 w 602"/>
                <a:gd name="T15" fmla="*/ 155709 h 602"/>
                <a:gd name="T16" fmla="*/ 10115 w 602"/>
                <a:gd name="T17" fmla="*/ 50940 h 602"/>
                <a:gd name="T18" fmla="*/ 217119 w 602"/>
                <a:gd name="T19" fmla="*/ 61055 h 602"/>
                <a:gd name="T20" fmla="*/ 207003 w 602"/>
                <a:gd name="T21" fmla="*/ 165825 h 602"/>
                <a:gd name="T22" fmla="*/ 30707 w 602"/>
                <a:gd name="T23" fmla="*/ 71532 h 602"/>
                <a:gd name="T24" fmla="*/ 30707 w 602"/>
                <a:gd name="T25" fmla="*/ 91764 h 602"/>
                <a:gd name="T26" fmla="*/ 30707 w 602"/>
                <a:gd name="T27" fmla="*/ 71532 h 602"/>
                <a:gd name="T28" fmla="*/ 163291 w 602"/>
                <a:gd name="T29" fmla="*/ 40824 h 602"/>
                <a:gd name="T30" fmla="*/ 53467 w 602"/>
                <a:gd name="T31" fmla="*/ 40824 h 602"/>
                <a:gd name="T32" fmla="*/ 53467 w 602"/>
                <a:gd name="T33" fmla="*/ 30708 h 602"/>
                <a:gd name="T34" fmla="*/ 53467 w 602"/>
                <a:gd name="T35" fmla="*/ 5058 h 602"/>
                <a:gd name="T36" fmla="*/ 153175 w 602"/>
                <a:gd name="T37" fmla="*/ 0 h 602"/>
                <a:gd name="T38" fmla="*/ 153175 w 602"/>
                <a:gd name="T39" fmla="*/ 0 h 602"/>
                <a:gd name="T40" fmla="*/ 158233 w 602"/>
                <a:gd name="T41" fmla="*/ 2529 h 602"/>
                <a:gd name="T42" fmla="*/ 158233 w 602"/>
                <a:gd name="T43" fmla="*/ 2529 h 602"/>
                <a:gd name="T44" fmla="*/ 158233 w 602"/>
                <a:gd name="T45" fmla="*/ 2529 h 602"/>
                <a:gd name="T46" fmla="*/ 160762 w 602"/>
                <a:gd name="T47" fmla="*/ 5058 h 602"/>
                <a:gd name="T48" fmla="*/ 163291 w 602"/>
                <a:gd name="T49" fmla="*/ 10116 h 602"/>
                <a:gd name="T50" fmla="*/ 163291 w 602"/>
                <a:gd name="T51" fmla="*/ 10116 h 602"/>
                <a:gd name="T52" fmla="*/ 163291 w 602"/>
                <a:gd name="T53" fmla="*/ 145593 h 602"/>
                <a:gd name="T54" fmla="*/ 163291 w 602"/>
                <a:gd name="T55" fmla="*/ 196533 h 602"/>
                <a:gd name="T56" fmla="*/ 163291 w 602"/>
                <a:gd name="T57" fmla="*/ 206649 h 602"/>
                <a:gd name="T58" fmla="*/ 63943 w 602"/>
                <a:gd name="T59" fmla="*/ 217126 h 602"/>
                <a:gd name="T60" fmla="*/ 53467 w 602"/>
                <a:gd name="T61" fmla="*/ 201591 h 602"/>
                <a:gd name="T62" fmla="*/ 53467 w 602"/>
                <a:gd name="T63" fmla="*/ 145593 h 602"/>
                <a:gd name="T64" fmla="*/ 163291 w 602"/>
                <a:gd name="T65" fmla="*/ 125001 h 602"/>
                <a:gd name="T66" fmla="*/ 143060 w 602"/>
                <a:gd name="T67" fmla="*/ 145593 h 602"/>
                <a:gd name="T68" fmla="*/ 74059 w 602"/>
                <a:gd name="T69" fmla="*/ 145593 h 602"/>
                <a:gd name="T70" fmla="*/ 143060 w 602"/>
                <a:gd name="T71" fmla="*/ 155709 h 602"/>
                <a:gd name="T72" fmla="*/ 143060 w 602"/>
                <a:gd name="T73" fmla="*/ 165825 h 602"/>
                <a:gd name="T74" fmla="*/ 74059 w 602"/>
                <a:gd name="T75" fmla="*/ 165825 h 602"/>
                <a:gd name="T76" fmla="*/ 143060 w 602"/>
                <a:gd name="T77" fmla="*/ 175940 h 602"/>
                <a:gd name="T78" fmla="*/ 143060 w 602"/>
                <a:gd name="T79" fmla="*/ 186417 h 602"/>
                <a:gd name="T80" fmla="*/ 74059 w 602"/>
                <a:gd name="T81" fmla="*/ 186417 h 602"/>
                <a:gd name="T82" fmla="*/ 143060 w 602"/>
                <a:gd name="T83" fmla="*/ 196533 h 6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2" h="602">
                  <a:moveTo>
                    <a:pt x="573" y="459"/>
                  </a:moveTo>
                  <a:lnTo>
                    <a:pt x="573" y="459"/>
                  </a:lnTo>
                  <a:cubicBezTo>
                    <a:pt x="481" y="459"/>
                    <a:pt x="481" y="459"/>
                    <a:pt x="481" y="459"/>
                  </a:cubicBezTo>
                  <a:cubicBezTo>
                    <a:pt x="481" y="431"/>
                    <a:pt x="481" y="431"/>
                    <a:pt x="481" y="431"/>
                  </a:cubicBezTo>
                  <a:cubicBezTo>
                    <a:pt x="481" y="424"/>
                    <a:pt x="481" y="424"/>
                    <a:pt x="481" y="424"/>
                  </a:cubicBezTo>
                  <a:cubicBezTo>
                    <a:pt x="481" y="374"/>
                    <a:pt x="481" y="374"/>
                    <a:pt x="481" y="374"/>
                  </a:cubicBezTo>
                  <a:cubicBezTo>
                    <a:pt x="481" y="346"/>
                    <a:pt x="481" y="346"/>
                    <a:pt x="481" y="346"/>
                  </a:cubicBezTo>
                  <a:cubicBezTo>
                    <a:pt x="481" y="318"/>
                    <a:pt x="481" y="318"/>
                    <a:pt x="481" y="318"/>
                  </a:cubicBezTo>
                  <a:cubicBezTo>
                    <a:pt x="120" y="318"/>
                    <a:pt x="120" y="318"/>
                    <a:pt x="120" y="318"/>
                  </a:cubicBezTo>
                  <a:cubicBezTo>
                    <a:pt x="120" y="346"/>
                    <a:pt x="120" y="346"/>
                    <a:pt x="120" y="346"/>
                  </a:cubicBezTo>
                  <a:cubicBezTo>
                    <a:pt x="120" y="374"/>
                    <a:pt x="120" y="374"/>
                    <a:pt x="120" y="374"/>
                  </a:cubicBezTo>
                  <a:cubicBezTo>
                    <a:pt x="120" y="424"/>
                    <a:pt x="120" y="424"/>
                    <a:pt x="120" y="424"/>
                  </a:cubicBezTo>
                  <a:cubicBezTo>
                    <a:pt x="120" y="431"/>
                    <a:pt x="120" y="431"/>
                    <a:pt x="120" y="431"/>
                  </a:cubicBezTo>
                  <a:cubicBezTo>
                    <a:pt x="120" y="459"/>
                    <a:pt x="120" y="459"/>
                    <a:pt x="120" y="459"/>
                  </a:cubicBezTo>
                  <a:cubicBezTo>
                    <a:pt x="28" y="459"/>
                    <a:pt x="28" y="459"/>
                    <a:pt x="28" y="459"/>
                  </a:cubicBezTo>
                  <a:cubicBezTo>
                    <a:pt x="7" y="459"/>
                    <a:pt x="0" y="452"/>
                    <a:pt x="0" y="431"/>
                  </a:cubicBezTo>
                  <a:cubicBezTo>
                    <a:pt x="0" y="169"/>
                    <a:pt x="0" y="169"/>
                    <a:pt x="0" y="169"/>
                  </a:cubicBezTo>
                  <a:cubicBezTo>
                    <a:pt x="0" y="155"/>
                    <a:pt x="7" y="141"/>
                    <a:pt x="28" y="141"/>
                  </a:cubicBezTo>
                  <a:cubicBezTo>
                    <a:pt x="573" y="141"/>
                    <a:pt x="573" y="141"/>
                    <a:pt x="573" y="141"/>
                  </a:cubicBezTo>
                  <a:cubicBezTo>
                    <a:pt x="587" y="141"/>
                    <a:pt x="601" y="155"/>
                    <a:pt x="601" y="169"/>
                  </a:cubicBezTo>
                  <a:cubicBezTo>
                    <a:pt x="601" y="431"/>
                    <a:pt x="601" y="431"/>
                    <a:pt x="601" y="431"/>
                  </a:cubicBezTo>
                  <a:cubicBezTo>
                    <a:pt x="601" y="452"/>
                    <a:pt x="587" y="459"/>
                    <a:pt x="573" y="459"/>
                  </a:cubicBezTo>
                  <a:close/>
                  <a:moveTo>
                    <a:pt x="85" y="198"/>
                  </a:moveTo>
                  <a:lnTo>
                    <a:pt x="85" y="198"/>
                  </a:lnTo>
                  <a:cubicBezTo>
                    <a:pt x="64" y="198"/>
                    <a:pt x="57" y="212"/>
                    <a:pt x="57" y="226"/>
                  </a:cubicBezTo>
                  <a:cubicBezTo>
                    <a:pt x="57" y="240"/>
                    <a:pt x="64" y="254"/>
                    <a:pt x="85" y="254"/>
                  </a:cubicBezTo>
                  <a:cubicBezTo>
                    <a:pt x="99" y="254"/>
                    <a:pt x="113" y="240"/>
                    <a:pt x="113" y="226"/>
                  </a:cubicBezTo>
                  <a:cubicBezTo>
                    <a:pt x="113" y="212"/>
                    <a:pt x="99" y="198"/>
                    <a:pt x="85" y="198"/>
                  </a:cubicBezTo>
                  <a:close/>
                  <a:moveTo>
                    <a:pt x="452" y="113"/>
                  </a:moveTo>
                  <a:lnTo>
                    <a:pt x="452" y="113"/>
                  </a:lnTo>
                  <a:cubicBezTo>
                    <a:pt x="148" y="113"/>
                    <a:pt x="148" y="113"/>
                    <a:pt x="148" y="113"/>
                  </a:cubicBezTo>
                  <a:cubicBezTo>
                    <a:pt x="148" y="85"/>
                    <a:pt x="148" y="85"/>
                    <a:pt x="148" y="85"/>
                  </a:cubicBezTo>
                  <a:cubicBezTo>
                    <a:pt x="148" y="28"/>
                    <a:pt x="148" y="28"/>
                    <a:pt x="148" y="28"/>
                  </a:cubicBezTo>
                  <a:cubicBezTo>
                    <a:pt x="148" y="21"/>
                    <a:pt x="148" y="21"/>
                    <a:pt x="148" y="14"/>
                  </a:cubicBezTo>
                  <a:cubicBezTo>
                    <a:pt x="155" y="7"/>
                    <a:pt x="163" y="0"/>
                    <a:pt x="177" y="0"/>
                  </a:cubicBezTo>
                  <a:cubicBezTo>
                    <a:pt x="424" y="0"/>
                    <a:pt x="424" y="0"/>
                    <a:pt x="424" y="0"/>
                  </a:cubicBezTo>
                  <a:cubicBezTo>
                    <a:pt x="431" y="0"/>
                    <a:pt x="431" y="0"/>
                    <a:pt x="438" y="7"/>
                  </a:cubicBezTo>
                  <a:cubicBezTo>
                    <a:pt x="445" y="7"/>
                    <a:pt x="445" y="14"/>
                    <a:pt x="445" y="14"/>
                  </a:cubicBezTo>
                  <a:cubicBezTo>
                    <a:pt x="445" y="14"/>
                    <a:pt x="452" y="21"/>
                    <a:pt x="452" y="28"/>
                  </a:cubicBezTo>
                  <a:cubicBezTo>
                    <a:pt x="452" y="113"/>
                    <a:pt x="452" y="113"/>
                    <a:pt x="452" y="113"/>
                  </a:cubicBezTo>
                  <a:close/>
                  <a:moveTo>
                    <a:pt x="452" y="403"/>
                  </a:moveTo>
                  <a:lnTo>
                    <a:pt x="452" y="403"/>
                  </a:lnTo>
                  <a:cubicBezTo>
                    <a:pt x="452" y="544"/>
                    <a:pt x="452" y="544"/>
                    <a:pt x="452" y="544"/>
                  </a:cubicBezTo>
                  <a:cubicBezTo>
                    <a:pt x="452" y="558"/>
                    <a:pt x="452" y="558"/>
                    <a:pt x="452" y="558"/>
                  </a:cubicBezTo>
                  <a:cubicBezTo>
                    <a:pt x="452" y="572"/>
                    <a:pt x="452" y="572"/>
                    <a:pt x="452" y="572"/>
                  </a:cubicBezTo>
                  <a:cubicBezTo>
                    <a:pt x="452" y="594"/>
                    <a:pt x="438" y="601"/>
                    <a:pt x="424" y="601"/>
                  </a:cubicBezTo>
                  <a:cubicBezTo>
                    <a:pt x="177" y="601"/>
                    <a:pt x="177" y="601"/>
                    <a:pt x="177" y="601"/>
                  </a:cubicBezTo>
                  <a:cubicBezTo>
                    <a:pt x="163" y="601"/>
                    <a:pt x="148" y="594"/>
                    <a:pt x="148" y="572"/>
                  </a:cubicBezTo>
                  <a:cubicBezTo>
                    <a:pt x="148" y="558"/>
                    <a:pt x="148" y="558"/>
                    <a:pt x="148" y="558"/>
                  </a:cubicBezTo>
                  <a:cubicBezTo>
                    <a:pt x="148" y="544"/>
                    <a:pt x="148" y="544"/>
                    <a:pt x="148" y="544"/>
                  </a:cubicBezTo>
                  <a:cubicBezTo>
                    <a:pt x="148" y="403"/>
                    <a:pt x="148" y="403"/>
                    <a:pt x="148" y="403"/>
                  </a:cubicBezTo>
                  <a:cubicBezTo>
                    <a:pt x="148" y="346"/>
                    <a:pt x="148" y="346"/>
                    <a:pt x="148" y="346"/>
                  </a:cubicBezTo>
                  <a:cubicBezTo>
                    <a:pt x="452" y="346"/>
                    <a:pt x="452" y="346"/>
                    <a:pt x="452" y="346"/>
                  </a:cubicBezTo>
                  <a:lnTo>
                    <a:pt x="452" y="403"/>
                  </a:lnTo>
                  <a:close/>
                  <a:moveTo>
                    <a:pt x="396" y="403"/>
                  </a:moveTo>
                  <a:lnTo>
                    <a:pt x="396" y="403"/>
                  </a:lnTo>
                  <a:cubicBezTo>
                    <a:pt x="205" y="403"/>
                    <a:pt x="205" y="403"/>
                    <a:pt x="205" y="403"/>
                  </a:cubicBezTo>
                  <a:cubicBezTo>
                    <a:pt x="205" y="431"/>
                    <a:pt x="205" y="431"/>
                    <a:pt x="205" y="431"/>
                  </a:cubicBezTo>
                  <a:cubicBezTo>
                    <a:pt x="396" y="431"/>
                    <a:pt x="396" y="431"/>
                    <a:pt x="396" y="431"/>
                  </a:cubicBezTo>
                  <a:lnTo>
                    <a:pt x="396" y="403"/>
                  </a:lnTo>
                  <a:close/>
                  <a:moveTo>
                    <a:pt x="396" y="459"/>
                  </a:moveTo>
                  <a:lnTo>
                    <a:pt x="396" y="459"/>
                  </a:lnTo>
                  <a:cubicBezTo>
                    <a:pt x="205" y="459"/>
                    <a:pt x="205" y="459"/>
                    <a:pt x="205" y="459"/>
                  </a:cubicBezTo>
                  <a:cubicBezTo>
                    <a:pt x="205" y="487"/>
                    <a:pt x="205" y="487"/>
                    <a:pt x="205" y="487"/>
                  </a:cubicBezTo>
                  <a:cubicBezTo>
                    <a:pt x="396" y="487"/>
                    <a:pt x="396" y="487"/>
                    <a:pt x="396" y="487"/>
                  </a:cubicBezTo>
                  <a:lnTo>
                    <a:pt x="396" y="459"/>
                  </a:lnTo>
                  <a:close/>
                  <a:moveTo>
                    <a:pt x="396" y="516"/>
                  </a:moveTo>
                  <a:lnTo>
                    <a:pt x="396" y="516"/>
                  </a:lnTo>
                  <a:cubicBezTo>
                    <a:pt x="205" y="516"/>
                    <a:pt x="205" y="516"/>
                    <a:pt x="205" y="516"/>
                  </a:cubicBezTo>
                  <a:cubicBezTo>
                    <a:pt x="205" y="544"/>
                    <a:pt x="205" y="544"/>
                    <a:pt x="205" y="544"/>
                  </a:cubicBezTo>
                  <a:cubicBezTo>
                    <a:pt x="396" y="544"/>
                    <a:pt x="396" y="544"/>
                    <a:pt x="396" y="544"/>
                  </a:cubicBezTo>
                  <a:lnTo>
                    <a:pt x="396" y="516"/>
                  </a:lnTo>
                  <a:close/>
                </a:path>
              </a:pathLst>
            </a:custGeom>
            <a:grpFill/>
            <a:ln>
              <a:noFill/>
            </a:ln>
            <a:effectLst/>
          </p:spPr>
          <p:txBody>
            <a:bodyPr wrap="none" anchor="ctr"/>
            <a:lstStyle/>
            <a:p>
              <a:endParaRPr lang="en-US"/>
            </a:p>
          </p:txBody>
        </p:sp>
      </p:grpSp>
      <p:grpSp>
        <p:nvGrpSpPr>
          <p:cNvPr id="17" name="Group 28"/>
          <p:cNvGrpSpPr/>
          <p:nvPr/>
        </p:nvGrpSpPr>
        <p:grpSpPr>
          <a:xfrm>
            <a:off x="4602268" y="6143382"/>
            <a:ext cx="2924707" cy="510450"/>
            <a:chOff x="4878401" y="4187518"/>
            <a:chExt cx="2924707" cy="510450"/>
          </a:xfrm>
        </p:grpSpPr>
        <p:sp>
          <p:nvSpPr>
            <p:cNvPr id="18" name="Rounded Rectangle 29"/>
            <p:cNvSpPr/>
            <p:nvPr/>
          </p:nvSpPr>
          <p:spPr>
            <a:xfrm>
              <a:off x="4878401" y="4187518"/>
              <a:ext cx="2924707" cy="510450"/>
            </a:xfrm>
            <a:prstGeom prst="roundRect">
              <a:avLst>
                <a:gd name="adj" fmla="val 50000"/>
              </a:avLst>
            </a:prstGeom>
            <a:solidFill>
              <a:schemeClr val="accent1"/>
            </a:solidFill>
            <a:ln>
              <a:noFill/>
            </a:ln>
            <a:effectLst>
              <a:outerShdw blurRad="381000" dist="762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30"/>
            <p:cNvSpPr txBox="1"/>
            <p:nvPr/>
          </p:nvSpPr>
          <p:spPr>
            <a:xfrm>
              <a:off x="5662523" y="4288854"/>
              <a:ext cx="1356462" cy="307777"/>
            </a:xfrm>
            <a:prstGeom prst="rect">
              <a:avLst/>
            </a:prstGeom>
            <a:noFill/>
          </p:spPr>
          <p:txBody>
            <a:bodyPr wrap="none" rtlCol="0">
              <a:spAutoFit/>
            </a:bodyPr>
            <a:lstStyle/>
            <a:p>
              <a:pPr algn="ctr"/>
              <a:r>
                <a:rPr lang="en-US" sz="1400">
                  <a:solidFill>
                    <a:schemeClr val="bg1"/>
                  </a:solidFill>
                  <a:cs typeface="Arial" panose="020B0604020202020204" pitchFamily="34" charset="0"/>
                </a:rPr>
                <a:t>GET STARTED</a:t>
              </a:r>
            </a:p>
          </p:txBody>
        </p:sp>
      </p:grpSp>
      <p:sp>
        <p:nvSpPr>
          <p:cNvPr id="20" name="文本框 19"/>
          <p:cNvSpPr txBox="1"/>
          <p:nvPr/>
        </p:nvSpPr>
        <p:spPr>
          <a:xfrm>
            <a:off x="624840" y="3419475"/>
            <a:ext cx="821055" cy="337185"/>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1600" dirty="0">
                <a:solidFill>
                  <a:schemeClr val="bg1"/>
                </a:solidFill>
              </a:rPr>
              <a:t>韩鑫龙</a:t>
            </a:r>
            <a:endParaRPr lang="en-US" altLang="zh-CN" sz="1600" dirty="0">
              <a:solidFill>
                <a:schemeClr val="bg1"/>
              </a:solidFill>
            </a:endParaRPr>
          </a:p>
        </p:txBody>
      </p:sp>
      <p:sp>
        <p:nvSpPr>
          <p:cNvPr id="21" name="矩形 20"/>
          <p:cNvSpPr/>
          <p:nvPr/>
        </p:nvSpPr>
        <p:spPr>
          <a:xfrm>
            <a:off x="485819" y="3979222"/>
            <a:ext cx="342624" cy="1556029"/>
          </a:xfrm>
          <a:prstGeom prst="rect">
            <a:avLst/>
          </a:prstGeom>
        </p:spPr>
        <p:txBody>
          <a:bodyPr wrap="square">
            <a:spAutoFit/>
          </a:bodyPr>
          <a:lstStyle/>
          <a:p>
            <a:pPr algn="ctr"/>
            <a:r>
              <a:rPr lang="zh-CN" altLang="en-US" sz="2400" b="1" dirty="0">
                <a:solidFill>
                  <a:schemeClr val="bg1"/>
                </a:solidFill>
              </a:rPr>
              <a:t>项目经理</a:t>
            </a:r>
            <a:endParaRPr lang="en-US" altLang="zh-CN" sz="2400" b="1" dirty="0">
              <a:solidFill>
                <a:schemeClr val="bg1"/>
              </a:solidFill>
            </a:endParaRPr>
          </a:p>
        </p:txBody>
      </p:sp>
      <p:sp>
        <p:nvSpPr>
          <p:cNvPr id="22" name="文本框 21"/>
          <p:cNvSpPr txBox="1"/>
          <p:nvPr/>
        </p:nvSpPr>
        <p:spPr>
          <a:xfrm>
            <a:off x="2466340" y="3419475"/>
            <a:ext cx="832485" cy="337185"/>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1600" dirty="0">
                <a:solidFill>
                  <a:schemeClr val="bg1"/>
                </a:solidFill>
              </a:rPr>
              <a:t>龚云基</a:t>
            </a:r>
            <a:endParaRPr lang="en-US" altLang="zh-CN" sz="1600" dirty="0">
              <a:solidFill>
                <a:schemeClr val="bg1"/>
              </a:solidFill>
            </a:endParaRPr>
          </a:p>
        </p:txBody>
      </p:sp>
      <p:sp>
        <p:nvSpPr>
          <p:cNvPr id="24" name="文本框 23"/>
          <p:cNvSpPr txBox="1"/>
          <p:nvPr/>
        </p:nvSpPr>
        <p:spPr>
          <a:xfrm>
            <a:off x="4450080" y="3419475"/>
            <a:ext cx="831215" cy="337185"/>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1600" dirty="0">
                <a:solidFill>
                  <a:schemeClr val="bg1"/>
                </a:solidFill>
              </a:rPr>
              <a:t>赵任生</a:t>
            </a:r>
            <a:endParaRPr lang="en-US" altLang="zh-CN" sz="1600" dirty="0">
              <a:solidFill>
                <a:schemeClr val="bg1"/>
              </a:solidFill>
            </a:endParaRPr>
          </a:p>
        </p:txBody>
      </p:sp>
      <p:sp>
        <p:nvSpPr>
          <p:cNvPr id="33" name="文本框 32"/>
          <p:cNvSpPr txBox="1"/>
          <p:nvPr/>
        </p:nvSpPr>
        <p:spPr>
          <a:xfrm>
            <a:off x="4869511" y="239376"/>
            <a:ext cx="2441694" cy="769441"/>
          </a:xfrm>
          <a:prstGeom prst="rect">
            <a:avLst/>
          </a:prstGeom>
          <a:noFill/>
        </p:spPr>
        <p:txBody>
          <a:bodyPr wrap="none" rtlCol="0">
            <a:spAutoFit/>
          </a:bodyPr>
          <a:lstStyle/>
          <a:p>
            <a:r>
              <a:rPr lang="zh-CN" altLang="en-US" sz="4400" b="1" dirty="0">
                <a:solidFill>
                  <a:schemeClr val="bg1"/>
                </a:solidFill>
                <a:latin typeface="Adobe Gothic Std B" panose="020B0800000000000000" pitchFamily="34" charset="-128"/>
                <a:ea typeface="Adobe Gothic Std B" panose="020B0800000000000000" pitchFamily="34" charset="-128"/>
              </a:rPr>
              <a:t>职能分布</a:t>
            </a:r>
            <a:endParaRPr lang="zh-CN" altLang="en-US" sz="4400" b="1" dirty="0">
              <a:solidFill>
                <a:schemeClr val="bg1"/>
              </a:solidFill>
              <a:latin typeface="Adobe Gothic Std B" panose="020B0800000000000000" pitchFamily="34" charset="-128"/>
            </a:endParaRPr>
          </a:p>
        </p:txBody>
      </p:sp>
      <p:sp>
        <p:nvSpPr>
          <p:cNvPr id="34" name="矩形 33"/>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6494145" y="3425190"/>
            <a:ext cx="835025" cy="337185"/>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1600" dirty="0">
                <a:solidFill>
                  <a:schemeClr val="bg1"/>
                </a:solidFill>
              </a:rPr>
              <a:t>李季泽</a:t>
            </a:r>
          </a:p>
        </p:txBody>
      </p:sp>
      <p:sp>
        <p:nvSpPr>
          <p:cNvPr id="66" name="文本框 65"/>
          <p:cNvSpPr txBox="1"/>
          <p:nvPr/>
        </p:nvSpPr>
        <p:spPr>
          <a:xfrm>
            <a:off x="10357485" y="3419475"/>
            <a:ext cx="835025" cy="337185"/>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1600" dirty="0">
                <a:solidFill>
                  <a:schemeClr val="bg1"/>
                </a:solidFill>
              </a:rPr>
              <a:t>杨顺杰</a:t>
            </a:r>
          </a:p>
        </p:txBody>
      </p:sp>
      <p:sp>
        <p:nvSpPr>
          <p:cNvPr id="75" name="矩形 74"/>
          <p:cNvSpPr/>
          <p:nvPr/>
        </p:nvSpPr>
        <p:spPr>
          <a:xfrm>
            <a:off x="1234264" y="3972145"/>
            <a:ext cx="342624" cy="1938992"/>
          </a:xfrm>
          <a:prstGeom prst="rect">
            <a:avLst/>
          </a:prstGeom>
        </p:spPr>
        <p:txBody>
          <a:bodyPr wrap="square">
            <a:spAutoFit/>
          </a:bodyPr>
          <a:lstStyle/>
          <a:p>
            <a:pPr algn="ctr"/>
            <a:r>
              <a:rPr lang="zh-CN" altLang="en-US" sz="2400" b="1" dirty="0">
                <a:solidFill>
                  <a:schemeClr val="bg1"/>
                </a:solidFill>
              </a:rPr>
              <a:t>系统架构师</a:t>
            </a:r>
            <a:endParaRPr lang="en-US" altLang="zh-CN" sz="2400" b="1" dirty="0">
              <a:solidFill>
                <a:schemeClr val="bg1"/>
              </a:solidFill>
            </a:endParaRPr>
          </a:p>
        </p:txBody>
      </p:sp>
      <p:sp>
        <p:nvSpPr>
          <p:cNvPr id="76" name="矩形 75"/>
          <p:cNvSpPr/>
          <p:nvPr/>
        </p:nvSpPr>
        <p:spPr>
          <a:xfrm>
            <a:off x="2347052" y="3971950"/>
            <a:ext cx="342624" cy="1938992"/>
          </a:xfrm>
          <a:prstGeom prst="rect">
            <a:avLst/>
          </a:prstGeom>
        </p:spPr>
        <p:txBody>
          <a:bodyPr wrap="square">
            <a:spAutoFit/>
          </a:bodyPr>
          <a:lstStyle/>
          <a:p>
            <a:pPr algn="ctr"/>
            <a:r>
              <a:rPr lang="zh-CN" altLang="en-US" sz="2400" b="1" dirty="0">
                <a:solidFill>
                  <a:schemeClr val="bg1"/>
                </a:solidFill>
              </a:rPr>
              <a:t>算法工程师</a:t>
            </a:r>
            <a:endParaRPr lang="en-US" altLang="zh-CN" sz="2400" b="1" dirty="0">
              <a:solidFill>
                <a:schemeClr val="bg1"/>
              </a:solidFill>
            </a:endParaRPr>
          </a:p>
        </p:txBody>
      </p:sp>
      <p:sp>
        <p:nvSpPr>
          <p:cNvPr id="77" name="矩形 76"/>
          <p:cNvSpPr/>
          <p:nvPr/>
        </p:nvSpPr>
        <p:spPr>
          <a:xfrm>
            <a:off x="3073960" y="3972237"/>
            <a:ext cx="342624" cy="1569660"/>
          </a:xfrm>
          <a:prstGeom prst="rect">
            <a:avLst/>
          </a:prstGeom>
        </p:spPr>
        <p:txBody>
          <a:bodyPr wrap="square">
            <a:spAutoFit/>
          </a:bodyPr>
          <a:lstStyle/>
          <a:p>
            <a:pPr algn="ctr"/>
            <a:r>
              <a:rPr lang="zh-CN" altLang="en-US" sz="2400" b="1" dirty="0">
                <a:solidFill>
                  <a:schemeClr val="bg1"/>
                </a:solidFill>
              </a:rPr>
              <a:t>质量经理</a:t>
            </a:r>
            <a:endParaRPr lang="en-US" altLang="zh-CN" sz="2400" b="1" dirty="0">
              <a:solidFill>
                <a:schemeClr val="bg1"/>
              </a:solidFill>
            </a:endParaRPr>
          </a:p>
        </p:txBody>
      </p:sp>
      <p:sp>
        <p:nvSpPr>
          <p:cNvPr id="80" name="矩形 79"/>
          <p:cNvSpPr/>
          <p:nvPr/>
        </p:nvSpPr>
        <p:spPr>
          <a:xfrm>
            <a:off x="4332030" y="3971950"/>
            <a:ext cx="342624" cy="1938992"/>
          </a:xfrm>
          <a:prstGeom prst="rect">
            <a:avLst/>
          </a:prstGeom>
        </p:spPr>
        <p:txBody>
          <a:bodyPr wrap="square">
            <a:spAutoFit/>
          </a:bodyPr>
          <a:lstStyle/>
          <a:p>
            <a:pPr algn="ctr"/>
            <a:r>
              <a:rPr lang="zh-CN" altLang="en-US" sz="2400" b="1" dirty="0">
                <a:solidFill>
                  <a:schemeClr val="bg1"/>
                </a:solidFill>
              </a:rPr>
              <a:t>算法工程师</a:t>
            </a:r>
            <a:endParaRPr lang="en-US" altLang="zh-CN" sz="2400" b="1" dirty="0">
              <a:solidFill>
                <a:schemeClr val="bg1"/>
              </a:solidFill>
            </a:endParaRPr>
          </a:p>
        </p:txBody>
      </p:sp>
      <p:sp>
        <p:nvSpPr>
          <p:cNvPr id="81" name="矩形 80"/>
          <p:cNvSpPr/>
          <p:nvPr/>
        </p:nvSpPr>
        <p:spPr>
          <a:xfrm>
            <a:off x="5043698" y="3979222"/>
            <a:ext cx="342624" cy="1938992"/>
          </a:xfrm>
          <a:prstGeom prst="rect">
            <a:avLst/>
          </a:prstGeom>
        </p:spPr>
        <p:txBody>
          <a:bodyPr wrap="square">
            <a:spAutoFit/>
          </a:bodyPr>
          <a:lstStyle/>
          <a:p>
            <a:pPr algn="ctr"/>
            <a:r>
              <a:rPr lang="zh-CN" altLang="en-US" sz="2400" b="1" dirty="0">
                <a:solidFill>
                  <a:schemeClr val="bg1"/>
                </a:solidFill>
              </a:rPr>
              <a:t>测试工程师</a:t>
            </a:r>
            <a:endParaRPr lang="en-US" altLang="zh-CN" sz="2400" b="1" dirty="0">
              <a:solidFill>
                <a:schemeClr val="bg1"/>
              </a:solidFill>
            </a:endParaRPr>
          </a:p>
        </p:txBody>
      </p:sp>
      <p:sp>
        <p:nvSpPr>
          <p:cNvPr id="84" name="矩形 83"/>
          <p:cNvSpPr/>
          <p:nvPr/>
        </p:nvSpPr>
        <p:spPr>
          <a:xfrm>
            <a:off x="6449274" y="3954666"/>
            <a:ext cx="342624" cy="1569660"/>
          </a:xfrm>
          <a:prstGeom prst="rect">
            <a:avLst/>
          </a:prstGeom>
        </p:spPr>
        <p:txBody>
          <a:bodyPr wrap="square">
            <a:spAutoFit/>
          </a:bodyPr>
          <a:lstStyle/>
          <a:p>
            <a:pPr algn="ctr"/>
            <a:r>
              <a:rPr lang="zh-CN" altLang="en-US" sz="2400" b="1" dirty="0">
                <a:solidFill>
                  <a:schemeClr val="bg1"/>
                </a:solidFill>
              </a:rPr>
              <a:t>文档撰写</a:t>
            </a:r>
            <a:endParaRPr lang="en-US" altLang="zh-CN" sz="2400" b="1" dirty="0">
              <a:solidFill>
                <a:schemeClr val="bg1"/>
              </a:solidFill>
            </a:endParaRPr>
          </a:p>
        </p:txBody>
      </p:sp>
      <p:sp>
        <p:nvSpPr>
          <p:cNvPr id="85" name="矩形 84"/>
          <p:cNvSpPr/>
          <p:nvPr/>
        </p:nvSpPr>
        <p:spPr>
          <a:xfrm>
            <a:off x="6963169" y="3954666"/>
            <a:ext cx="342624" cy="1938992"/>
          </a:xfrm>
          <a:prstGeom prst="rect">
            <a:avLst/>
          </a:prstGeom>
        </p:spPr>
        <p:txBody>
          <a:bodyPr wrap="square">
            <a:spAutoFit/>
          </a:bodyPr>
          <a:lstStyle/>
          <a:p>
            <a:pPr algn="ctr"/>
            <a:r>
              <a:rPr lang="zh-CN" altLang="en-US" sz="2400" b="1" dirty="0">
                <a:solidFill>
                  <a:schemeClr val="bg1"/>
                </a:solidFill>
              </a:rPr>
              <a:t>后端工程师</a:t>
            </a:r>
            <a:endParaRPr lang="en-US" altLang="zh-CN" sz="2400" b="1" dirty="0">
              <a:solidFill>
                <a:schemeClr val="bg1"/>
              </a:solidFill>
            </a:endParaRPr>
          </a:p>
        </p:txBody>
      </p:sp>
      <p:sp>
        <p:nvSpPr>
          <p:cNvPr id="87" name="矩形 86"/>
          <p:cNvSpPr/>
          <p:nvPr/>
        </p:nvSpPr>
        <p:spPr>
          <a:xfrm>
            <a:off x="10967201" y="4035389"/>
            <a:ext cx="342624" cy="1938992"/>
          </a:xfrm>
          <a:prstGeom prst="rect">
            <a:avLst/>
          </a:prstGeom>
        </p:spPr>
        <p:txBody>
          <a:bodyPr wrap="square">
            <a:spAutoFit/>
          </a:bodyPr>
          <a:lstStyle/>
          <a:p>
            <a:pPr algn="ctr"/>
            <a:r>
              <a:rPr lang="zh-CN" altLang="en-US" sz="2400" b="1" dirty="0">
                <a:solidFill>
                  <a:schemeClr val="bg1"/>
                </a:solidFill>
                <a:sym typeface="+mn-ea"/>
              </a:rPr>
              <a:t>前端工程师</a:t>
            </a:r>
            <a:endParaRPr lang="en-US" altLang="zh-CN" sz="2400" b="1" dirty="0">
              <a:solidFill>
                <a:schemeClr val="bg1"/>
              </a:solidFill>
            </a:endParaRPr>
          </a:p>
        </p:txBody>
      </p:sp>
      <p:grpSp>
        <p:nvGrpSpPr>
          <p:cNvPr id="31" name="Group 9"/>
          <p:cNvGrpSpPr/>
          <p:nvPr/>
        </p:nvGrpSpPr>
        <p:grpSpPr>
          <a:xfrm>
            <a:off x="6212205" y="1696085"/>
            <a:ext cx="1398270" cy="1372870"/>
            <a:chOff x="6459538" y="2249388"/>
            <a:chExt cx="1981200" cy="1981200"/>
          </a:xfrm>
          <a:blipFill dpi="0" rotWithShape="1">
            <a:blip r:embed="rId7">
              <a:extLst>
                <a:ext uri="{28A0092B-C50C-407E-A947-70E740481C1C}">
                  <a14:useLocalDpi xmlns:a14="http://schemas.microsoft.com/office/drawing/2010/main" val="0"/>
                </a:ext>
              </a:extLst>
            </a:blip>
            <a:srcRect/>
            <a:stretch>
              <a:fillRect/>
            </a:stretch>
          </a:blipFill>
        </p:grpSpPr>
        <p:sp>
          <p:nvSpPr>
            <p:cNvPr id="32"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35" name="Group 10"/>
            <p:cNvGrpSpPr/>
            <p:nvPr/>
          </p:nvGrpSpPr>
          <p:grpSpPr>
            <a:xfrm>
              <a:off x="6459538" y="2249388"/>
              <a:ext cx="1981200" cy="1981200"/>
              <a:chOff x="1371600" y="1752600"/>
              <a:chExt cx="2590800" cy="2590800"/>
            </a:xfrm>
            <a:grpFill/>
          </p:grpSpPr>
          <p:sp>
            <p:nvSpPr>
              <p:cNvPr id="36"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9" name="Group 9"/>
          <p:cNvGrpSpPr/>
          <p:nvPr/>
        </p:nvGrpSpPr>
        <p:grpSpPr>
          <a:xfrm>
            <a:off x="8164195" y="1701165"/>
            <a:ext cx="1398270" cy="1372870"/>
            <a:chOff x="6459538" y="2249388"/>
            <a:chExt cx="1981200" cy="1981200"/>
          </a:xfrm>
          <a:blipFill dpi="0" rotWithShape="1">
            <a:blip r:embed="rId8">
              <a:extLst>
                <a:ext uri="{28A0092B-C50C-407E-A947-70E740481C1C}">
                  <a14:useLocalDpi xmlns:a14="http://schemas.microsoft.com/office/drawing/2010/main" val="0"/>
                </a:ext>
              </a:extLst>
            </a:blip>
            <a:srcRect/>
            <a:stretch>
              <a:fillRect/>
            </a:stretch>
          </a:blipFill>
        </p:grpSpPr>
        <p:sp>
          <p:nvSpPr>
            <p:cNvPr id="40"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41" name="Group 10"/>
            <p:cNvGrpSpPr/>
            <p:nvPr/>
          </p:nvGrpSpPr>
          <p:grpSpPr>
            <a:xfrm>
              <a:off x="6459538" y="2249388"/>
              <a:ext cx="1981200" cy="1981200"/>
              <a:chOff x="1371600" y="1752600"/>
              <a:chExt cx="2590800" cy="2590800"/>
            </a:xfrm>
            <a:grpFill/>
          </p:grpSpPr>
          <p:sp>
            <p:nvSpPr>
              <p:cNvPr id="42"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4" name="Group 9"/>
          <p:cNvGrpSpPr/>
          <p:nvPr/>
        </p:nvGrpSpPr>
        <p:grpSpPr>
          <a:xfrm>
            <a:off x="10076180" y="1711960"/>
            <a:ext cx="1398270" cy="1372870"/>
            <a:chOff x="6459538" y="2249388"/>
            <a:chExt cx="1981200" cy="1981200"/>
          </a:xfrm>
          <a:blipFill dpi="0" rotWithShape="1">
            <a:blip r:embed="rId9">
              <a:extLst>
                <a:ext uri="{28A0092B-C50C-407E-A947-70E740481C1C}">
                  <a14:useLocalDpi xmlns:a14="http://schemas.microsoft.com/office/drawing/2010/main" val="0"/>
                </a:ext>
              </a:extLst>
            </a:blip>
            <a:srcRect/>
            <a:stretch>
              <a:fillRect/>
            </a:stretch>
          </a:blipFill>
        </p:grpSpPr>
        <p:sp>
          <p:nvSpPr>
            <p:cNvPr id="45"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46" name="Group 10"/>
            <p:cNvGrpSpPr/>
            <p:nvPr/>
          </p:nvGrpSpPr>
          <p:grpSpPr>
            <a:xfrm>
              <a:off x="6459538" y="2249388"/>
              <a:ext cx="1981200" cy="1981200"/>
              <a:chOff x="1371600" y="1752600"/>
              <a:chExt cx="2590800" cy="2590800"/>
            </a:xfrm>
            <a:grpFill/>
          </p:grpSpPr>
          <p:sp>
            <p:nvSpPr>
              <p:cNvPr id="47"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9" name="文本框 48"/>
          <p:cNvSpPr txBox="1"/>
          <p:nvPr/>
        </p:nvSpPr>
        <p:spPr>
          <a:xfrm>
            <a:off x="8446135" y="3425190"/>
            <a:ext cx="835025" cy="337185"/>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1600" dirty="0">
                <a:solidFill>
                  <a:schemeClr val="bg1"/>
                </a:solidFill>
              </a:rPr>
              <a:t>魏泽弘</a:t>
            </a:r>
          </a:p>
        </p:txBody>
      </p:sp>
      <p:sp>
        <p:nvSpPr>
          <p:cNvPr id="50" name="矩形 49"/>
          <p:cNvSpPr/>
          <p:nvPr/>
        </p:nvSpPr>
        <p:spPr>
          <a:xfrm>
            <a:off x="8374028" y="3972237"/>
            <a:ext cx="342624" cy="1938992"/>
          </a:xfrm>
          <a:prstGeom prst="rect">
            <a:avLst/>
          </a:prstGeom>
        </p:spPr>
        <p:txBody>
          <a:bodyPr wrap="square">
            <a:spAutoFit/>
          </a:bodyPr>
          <a:lstStyle/>
          <a:p>
            <a:pPr algn="ctr"/>
            <a:r>
              <a:rPr lang="en-US" altLang="zh-CN" sz="2400" b="1" dirty="0">
                <a:solidFill>
                  <a:schemeClr val="bg1"/>
                </a:solidFill>
              </a:rPr>
              <a:t>U  I</a:t>
            </a:r>
            <a:r>
              <a:rPr lang="zh-CN" altLang="en-US" sz="2400" b="1" dirty="0">
                <a:solidFill>
                  <a:schemeClr val="bg1"/>
                </a:solidFill>
              </a:rPr>
              <a:t>设计师</a:t>
            </a:r>
            <a:endParaRPr lang="en-US" altLang="zh-CN" sz="2400" b="1" dirty="0">
              <a:solidFill>
                <a:schemeClr val="bg1"/>
              </a:solidFill>
            </a:endParaRPr>
          </a:p>
        </p:txBody>
      </p:sp>
      <p:sp>
        <p:nvSpPr>
          <p:cNvPr id="53" name="矩形 52"/>
          <p:cNvSpPr/>
          <p:nvPr/>
        </p:nvSpPr>
        <p:spPr>
          <a:xfrm>
            <a:off x="9109826" y="3971889"/>
            <a:ext cx="342624" cy="1938992"/>
          </a:xfrm>
          <a:prstGeom prst="rect">
            <a:avLst/>
          </a:prstGeom>
        </p:spPr>
        <p:txBody>
          <a:bodyPr wrap="square">
            <a:spAutoFit/>
          </a:bodyPr>
          <a:lstStyle/>
          <a:p>
            <a:pPr algn="ctr"/>
            <a:r>
              <a:rPr lang="zh-CN" altLang="en-US" sz="2400" b="1" dirty="0">
                <a:solidFill>
                  <a:schemeClr val="bg1"/>
                </a:solidFill>
                <a:sym typeface="+mn-ea"/>
              </a:rPr>
              <a:t>前端工程师</a:t>
            </a:r>
            <a:endParaRPr lang="en-US" altLang="zh-CN" sz="2400" b="1" dirty="0">
              <a:solidFill>
                <a:schemeClr val="bg1"/>
              </a:solidFill>
            </a:endParaRPr>
          </a:p>
        </p:txBody>
      </p:sp>
      <p:sp>
        <p:nvSpPr>
          <p:cNvPr id="57" name="矩形 56">
            <a:extLst>
              <a:ext uri="{FF2B5EF4-FFF2-40B4-BE49-F238E27FC236}">
                <a16:creationId xmlns:a16="http://schemas.microsoft.com/office/drawing/2014/main" id="{29711230-ADBC-4B10-9809-7E465097A2F7}"/>
              </a:ext>
            </a:extLst>
          </p:cNvPr>
          <p:cNvSpPr/>
          <p:nvPr/>
        </p:nvSpPr>
        <p:spPr>
          <a:xfrm>
            <a:off x="10231411" y="4030269"/>
            <a:ext cx="342624" cy="1938992"/>
          </a:xfrm>
          <a:prstGeom prst="rect">
            <a:avLst/>
          </a:prstGeom>
        </p:spPr>
        <p:txBody>
          <a:bodyPr wrap="square">
            <a:spAutoFit/>
          </a:bodyPr>
          <a:lstStyle/>
          <a:p>
            <a:pPr algn="ctr"/>
            <a:r>
              <a:rPr lang="en-US" altLang="zh-CN" sz="2400" b="1" dirty="0">
                <a:solidFill>
                  <a:schemeClr val="bg1"/>
                </a:solidFill>
              </a:rPr>
              <a:t>U  I</a:t>
            </a:r>
            <a:r>
              <a:rPr lang="zh-CN" altLang="en-US" sz="2400" b="1" dirty="0">
                <a:solidFill>
                  <a:schemeClr val="bg1"/>
                </a:solidFill>
              </a:rPr>
              <a:t>设计师</a:t>
            </a:r>
            <a:endParaRPr lang="en-US" altLang="zh-CN" sz="2400" b="1" dirty="0">
              <a:solidFill>
                <a:schemeClr val="bg1"/>
              </a:solidFill>
            </a:endParaRP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anim calcmode="lin" valueType="num">
                                      <p:cBhvr>
                                        <p:cTn id="25" dur="1000" fill="hold"/>
                                        <p:tgtEl>
                                          <p:spTgt spid="21"/>
                                        </p:tgtEl>
                                        <p:attrNameLst>
                                          <p:attrName>ppt_x</p:attrName>
                                        </p:attrNameLst>
                                      </p:cBhvr>
                                      <p:tavLst>
                                        <p:tav tm="0">
                                          <p:val>
                                            <p:strVal val="#ppt_x"/>
                                          </p:val>
                                        </p:tav>
                                        <p:tav tm="100000">
                                          <p:val>
                                            <p:strVal val="#ppt_x"/>
                                          </p:val>
                                        </p:tav>
                                      </p:tavLst>
                                    </p:anim>
                                    <p:anim calcmode="lin" valueType="num">
                                      <p:cBhvr>
                                        <p:cTn id="26" dur="1000" fill="hold"/>
                                        <p:tgtEl>
                                          <p:spTgt spid="2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fade">
                                      <p:cBhvr>
                                        <p:cTn id="29" dur="1000"/>
                                        <p:tgtEl>
                                          <p:spTgt spid="75"/>
                                        </p:tgtEl>
                                      </p:cBhvr>
                                    </p:animEffect>
                                    <p:anim calcmode="lin" valueType="num">
                                      <p:cBhvr>
                                        <p:cTn id="30" dur="1000" fill="hold"/>
                                        <p:tgtEl>
                                          <p:spTgt spid="75"/>
                                        </p:tgtEl>
                                        <p:attrNameLst>
                                          <p:attrName>ppt_x</p:attrName>
                                        </p:attrNameLst>
                                      </p:cBhvr>
                                      <p:tavLst>
                                        <p:tav tm="0">
                                          <p:val>
                                            <p:strVal val="#ppt_x"/>
                                          </p:val>
                                        </p:tav>
                                        <p:tav tm="100000">
                                          <p:val>
                                            <p:strVal val="#ppt_x"/>
                                          </p:val>
                                        </p:tav>
                                      </p:tavLst>
                                    </p:anim>
                                    <p:anim calcmode="lin" valueType="num">
                                      <p:cBhvr>
                                        <p:cTn id="31" dur="1000" fill="hold"/>
                                        <p:tgtEl>
                                          <p:spTgt spid="7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1000"/>
                                        <p:tgtEl>
                                          <p:spTgt spid="59"/>
                                        </p:tgtEl>
                                      </p:cBhvr>
                                    </p:animEffect>
                                    <p:anim calcmode="lin" valueType="num">
                                      <p:cBhvr>
                                        <p:cTn id="35" dur="1000" fill="hold"/>
                                        <p:tgtEl>
                                          <p:spTgt spid="59"/>
                                        </p:tgtEl>
                                        <p:attrNameLst>
                                          <p:attrName>ppt_x</p:attrName>
                                        </p:attrNameLst>
                                      </p:cBhvr>
                                      <p:tavLst>
                                        <p:tav tm="0">
                                          <p:val>
                                            <p:strVal val="#ppt_x"/>
                                          </p:val>
                                        </p:tav>
                                        <p:tav tm="100000">
                                          <p:val>
                                            <p:strVal val="#ppt_x"/>
                                          </p:val>
                                        </p:tav>
                                      </p:tavLst>
                                    </p:anim>
                                    <p:anim calcmode="lin" valueType="num">
                                      <p:cBhvr>
                                        <p:cTn id="36" dur="1000" fill="hold"/>
                                        <p:tgtEl>
                                          <p:spTgt spid="5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fade">
                                      <p:cBhvr>
                                        <p:cTn id="39" dur="1000"/>
                                        <p:tgtEl>
                                          <p:spTgt spid="76"/>
                                        </p:tgtEl>
                                      </p:cBhvr>
                                    </p:animEffect>
                                    <p:anim calcmode="lin" valueType="num">
                                      <p:cBhvr>
                                        <p:cTn id="40" dur="1000" fill="hold"/>
                                        <p:tgtEl>
                                          <p:spTgt spid="76"/>
                                        </p:tgtEl>
                                        <p:attrNameLst>
                                          <p:attrName>ppt_x</p:attrName>
                                        </p:attrNameLst>
                                      </p:cBhvr>
                                      <p:tavLst>
                                        <p:tav tm="0">
                                          <p:val>
                                            <p:strVal val="#ppt_x"/>
                                          </p:val>
                                        </p:tav>
                                        <p:tav tm="100000">
                                          <p:val>
                                            <p:strVal val="#ppt_x"/>
                                          </p:val>
                                        </p:tav>
                                      </p:tavLst>
                                    </p:anim>
                                    <p:anim calcmode="lin" valueType="num">
                                      <p:cBhvr>
                                        <p:cTn id="41" dur="1000" fill="hold"/>
                                        <p:tgtEl>
                                          <p:spTgt spid="7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1000"/>
                                        <p:tgtEl>
                                          <p:spTgt spid="77"/>
                                        </p:tgtEl>
                                      </p:cBhvr>
                                    </p:animEffect>
                                    <p:anim calcmode="lin" valueType="num">
                                      <p:cBhvr>
                                        <p:cTn id="45" dur="1000" fill="hold"/>
                                        <p:tgtEl>
                                          <p:spTgt spid="77"/>
                                        </p:tgtEl>
                                        <p:attrNameLst>
                                          <p:attrName>ppt_x</p:attrName>
                                        </p:attrNameLst>
                                      </p:cBhvr>
                                      <p:tavLst>
                                        <p:tav tm="0">
                                          <p:val>
                                            <p:strVal val="#ppt_x"/>
                                          </p:val>
                                        </p:tav>
                                        <p:tav tm="100000">
                                          <p:val>
                                            <p:strVal val="#ppt_x"/>
                                          </p:val>
                                        </p:tav>
                                      </p:tavLst>
                                    </p:anim>
                                    <p:anim calcmode="lin" valueType="num">
                                      <p:cBhvr>
                                        <p:cTn id="46"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anim calcmode="lin" valueType="num">
                                      <p:cBhvr>
                                        <p:cTn id="52" dur="1000" fill="hold"/>
                                        <p:tgtEl>
                                          <p:spTgt spid="12"/>
                                        </p:tgtEl>
                                        <p:attrNameLst>
                                          <p:attrName>ppt_x</p:attrName>
                                        </p:attrNameLst>
                                      </p:cBhvr>
                                      <p:tavLst>
                                        <p:tav tm="0">
                                          <p:val>
                                            <p:strVal val="#ppt_x"/>
                                          </p:val>
                                        </p:tav>
                                        <p:tav tm="100000">
                                          <p:val>
                                            <p:strVal val="#ppt_x"/>
                                          </p:val>
                                        </p:tav>
                                      </p:tavLst>
                                    </p:anim>
                                    <p:anim calcmode="lin" valueType="num">
                                      <p:cBhvr>
                                        <p:cTn id="53" dur="1000" fill="hold"/>
                                        <p:tgtEl>
                                          <p:spTgt spid="12"/>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1000"/>
                                        <p:tgtEl>
                                          <p:spTgt spid="22"/>
                                        </p:tgtEl>
                                      </p:cBhvr>
                                    </p:animEffect>
                                    <p:anim calcmode="lin" valueType="num">
                                      <p:cBhvr>
                                        <p:cTn id="57" dur="1000" fill="hold"/>
                                        <p:tgtEl>
                                          <p:spTgt spid="22"/>
                                        </p:tgtEl>
                                        <p:attrNameLst>
                                          <p:attrName>ppt_x</p:attrName>
                                        </p:attrNameLst>
                                      </p:cBhvr>
                                      <p:tavLst>
                                        <p:tav tm="0">
                                          <p:val>
                                            <p:strVal val="#ppt_x"/>
                                          </p:val>
                                        </p:tav>
                                        <p:tav tm="100000">
                                          <p:val>
                                            <p:strVal val="#ppt_x"/>
                                          </p:val>
                                        </p:tav>
                                      </p:tavLst>
                                    </p:anim>
                                    <p:anim calcmode="lin" valueType="num">
                                      <p:cBhvr>
                                        <p:cTn id="58" dur="1000" fill="hold"/>
                                        <p:tgtEl>
                                          <p:spTgt spid="2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80"/>
                                        </p:tgtEl>
                                        <p:attrNameLst>
                                          <p:attrName>style.visibility</p:attrName>
                                        </p:attrNameLst>
                                      </p:cBhvr>
                                      <p:to>
                                        <p:strVal val="visible"/>
                                      </p:to>
                                    </p:set>
                                    <p:animEffect transition="in" filter="fade">
                                      <p:cBhvr>
                                        <p:cTn id="61" dur="1000"/>
                                        <p:tgtEl>
                                          <p:spTgt spid="80"/>
                                        </p:tgtEl>
                                      </p:cBhvr>
                                    </p:animEffect>
                                    <p:anim calcmode="lin" valueType="num">
                                      <p:cBhvr>
                                        <p:cTn id="62" dur="1000" fill="hold"/>
                                        <p:tgtEl>
                                          <p:spTgt spid="80"/>
                                        </p:tgtEl>
                                        <p:attrNameLst>
                                          <p:attrName>ppt_x</p:attrName>
                                        </p:attrNameLst>
                                      </p:cBhvr>
                                      <p:tavLst>
                                        <p:tav tm="0">
                                          <p:val>
                                            <p:strVal val="#ppt_x"/>
                                          </p:val>
                                        </p:tav>
                                        <p:tav tm="100000">
                                          <p:val>
                                            <p:strVal val="#ppt_x"/>
                                          </p:val>
                                        </p:tav>
                                      </p:tavLst>
                                    </p:anim>
                                    <p:anim calcmode="lin" valueType="num">
                                      <p:cBhvr>
                                        <p:cTn id="63" dur="1000" fill="hold"/>
                                        <p:tgtEl>
                                          <p:spTgt spid="80"/>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fade">
                                      <p:cBhvr>
                                        <p:cTn id="66" dur="1000"/>
                                        <p:tgtEl>
                                          <p:spTgt spid="81"/>
                                        </p:tgtEl>
                                      </p:cBhvr>
                                    </p:animEffect>
                                    <p:anim calcmode="lin" valueType="num">
                                      <p:cBhvr>
                                        <p:cTn id="67" dur="1000" fill="hold"/>
                                        <p:tgtEl>
                                          <p:spTgt spid="81"/>
                                        </p:tgtEl>
                                        <p:attrNameLst>
                                          <p:attrName>ppt_x</p:attrName>
                                        </p:attrNameLst>
                                      </p:cBhvr>
                                      <p:tavLst>
                                        <p:tav tm="0">
                                          <p:val>
                                            <p:strVal val="#ppt_x"/>
                                          </p:val>
                                        </p:tav>
                                        <p:tav tm="100000">
                                          <p:val>
                                            <p:strVal val="#ppt_x"/>
                                          </p:val>
                                        </p:tav>
                                      </p:tavLst>
                                    </p:anim>
                                    <p:anim calcmode="lin" valueType="num">
                                      <p:cBhvr>
                                        <p:cTn id="68" dur="1000" fill="hold"/>
                                        <p:tgtEl>
                                          <p:spTgt spid="81"/>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1000"/>
                                        <p:tgtEl>
                                          <p:spTgt spid="66"/>
                                        </p:tgtEl>
                                      </p:cBhvr>
                                    </p:animEffect>
                                    <p:anim calcmode="lin" valueType="num">
                                      <p:cBhvr>
                                        <p:cTn id="72" dur="1000" fill="hold"/>
                                        <p:tgtEl>
                                          <p:spTgt spid="66"/>
                                        </p:tgtEl>
                                        <p:attrNameLst>
                                          <p:attrName>ppt_x</p:attrName>
                                        </p:attrNameLst>
                                      </p:cBhvr>
                                      <p:tavLst>
                                        <p:tav tm="0">
                                          <p:val>
                                            <p:strVal val="#ppt_x"/>
                                          </p:val>
                                        </p:tav>
                                        <p:tav tm="100000">
                                          <p:val>
                                            <p:strVal val="#ppt_x"/>
                                          </p:val>
                                        </p:tav>
                                      </p:tavLst>
                                    </p:anim>
                                    <p:anim calcmode="lin" valueType="num">
                                      <p:cBhvr>
                                        <p:cTn id="73" dur="1000" fill="hold"/>
                                        <p:tgtEl>
                                          <p:spTgt spid="66"/>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84"/>
                                        </p:tgtEl>
                                        <p:attrNameLst>
                                          <p:attrName>style.visibility</p:attrName>
                                        </p:attrNameLst>
                                      </p:cBhvr>
                                      <p:to>
                                        <p:strVal val="visible"/>
                                      </p:to>
                                    </p:set>
                                    <p:animEffect transition="in" filter="fade">
                                      <p:cBhvr>
                                        <p:cTn id="76" dur="1000"/>
                                        <p:tgtEl>
                                          <p:spTgt spid="84"/>
                                        </p:tgtEl>
                                      </p:cBhvr>
                                    </p:animEffect>
                                    <p:anim calcmode="lin" valueType="num">
                                      <p:cBhvr>
                                        <p:cTn id="77" dur="1000" fill="hold"/>
                                        <p:tgtEl>
                                          <p:spTgt spid="84"/>
                                        </p:tgtEl>
                                        <p:attrNameLst>
                                          <p:attrName>ppt_x</p:attrName>
                                        </p:attrNameLst>
                                      </p:cBhvr>
                                      <p:tavLst>
                                        <p:tav tm="0">
                                          <p:val>
                                            <p:strVal val="#ppt_x"/>
                                          </p:val>
                                        </p:tav>
                                        <p:tav tm="100000">
                                          <p:val>
                                            <p:strVal val="#ppt_x"/>
                                          </p:val>
                                        </p:tav>
                                      </p:tavLst>
                                    </p:anim>
                                    <p:anim calcmode="lin" valueType="num">
                                      <p:cBhvr>
                                        <p:cTn id="78" dur="1000" fill="hold"/>
                                        <p:tgtEl>
                                          <p:spTgt spid="84"/>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85"/>
                                        </p:tgtEl>
                                        <p:attrNameLst>
                                          <p:attrName>style.visibility</p:attrName>
                                        </p:attrNameLst>
                                      </p:cBhvr>
                                      <p:to>
                                        <p:strVal val="visible"/>
                                      </p:to>
                                    </p:set>
                                    <p:animEffect transition="in" filter="fade">
                                      <p:cBhvr>
                                        <p:cTn id="81" dur="1000"/>
                                        <p:tgtEl>
                                          <p:spTgt spid="85"/>
                                        </p:tgtEl>
                                      </p:cBhvr>
                                    </p:animEffect>
                                    <p:anim calcmode="lin" valueType="num">
                                      <p:cBhvr>
                                        <p:cTn id="82" dur="1000" fill="hold"/>
                                        <p:tgtEl>
                                          <p:spTgt spid="85"/>
                                        </p:tgtEl>
                                        <p:attrNameLst>
                                          <p:attrName>ppt_x</p:attrName>
                                        </p:attrNameLst>
                                      </p:cBhvr>
                                      <p:tavLst>
                                        <p:tav tm="0">
                                          <p:val>
                                            <p:strVal val="#ppt_x"/>
                                          </p:val>
                                        </p:tav>
                                        <p:tav tm="100000">
                                          <p:val>
                                            <p:strVal val="#ppt_x"/>
                                          </p:val>
                                        </p:tav>
                                      </p:tavLst>
                                    </p:anim>
                                    <p:anim calcmode="lin" valueType="num">
                                      <p:cBhvr>
                                        <p:cTn id="83"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fade">
                                      <p:cBhvr>
                                        <p:cTn id="88" dur="1000"/>
                                        <p:tgtEl>
                                          <p:spTgt spid="7"/>
                                        </p:tgtEl>
                                      </p:cBhvr>
                                    </p:animEffect>
                                    <p:anim calcmode="lin" valueType="num">
                                      <p:cBhvr>
                                        <p:cTn id="89" dur="1000" fill="hold"/>
                                        <p:tgtEl>
                                          <p:spTgt spid="7"/>
                                        </p:tgtEl>
                                        <p:attrNameLst>
                                          <p:attrName>ppt_x</p:attrName>
                                        </p:attrNameLst>
                                      </p:cBhvr>
                                      <p:tavLst>
                                        <p:tav tm="0">
                                          <p:val>
                                            <p:strVal val="#ppt_x"/>
                                          </p:val>
                                        </p:tav>
                                        <p:tav tm="100000">
                                          <p:val>
                                            <p:strVal val="#ppt_x"/>
                                          </p:val>
                                        </p:tav>
                                      </p:tavLst>
                                    </p:anim>
                                    <p:anim calcmode="lin" valueType="num">
                                      <p:cBhvr>
                                        <p:cTn id="90" dur="1000" fill="hold"/>
                                        <p:tgtEl>
                                          <p:spTgt spid="7"/>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1000"/>
                                        <p:tgtEl>
                                          <p:spTgt spid="24"/>
                                        </p:tgtEl>
                                      </p:cBhvr>
                                    </p:animEffect>
                                    <p:anim calcmode="lin" valueType="num">
                                      <p:cBhvr>
                                        <p:cTn id="94" dur="1000" fill="hold"/>
                                        <p:tgtEl>
                                          <p:spTgt spid="24"/>
                                        </p:tgtEl>
                                        <p:attrNameLst>
                                          <p:attrName>ppt_x</p:attrName>
                                        </p:attrNameLst>
                                      </p:cBhvr>
                                      <p:tavLst>
                                        <p:tav tm="0">
                                          <p:val>
                                            <p:strVal val="#ppt_x"/>
                                          </p:val>
                                        </p:tav>
                                        <p:tav tm="100000">
                                          <p:val>
                                            <p:strVal val="#ppt_x"/>
                                          </p:val>
                                        </p:tav>
                                      </p:tavLst>
                                    </p:anim>
                                    <p:anim calcmode="lin" valueType="num">
                                      <p:cBhvr>
                                        <p:cTn id="95" dur="1000" fill="hold"/>
                                        <p:tgtEl>
                                          <p:spTgt spid="24"/>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87"/>
                                        </p:tgtEl>
                                        <p:attrNameLst>
                                          <p:attrName>style.visibility</p:attrName>
                                        </p:attrNameLst>
                                      </p:cBhvr>
                                      <p:to>
                                        <p:strVal val="visible"/>
                                      </p:to>
                                    </p:set>
                                    <p:animEffect transition="in" filter="fade">
                                      <p:cBhvr>
                                        <p:cTn id="98" dur="1000"/>
                                        <p:tgtEl>
                                          <p:spTgt spid="87"/>
                                        </p:tgtEl>
                                      </p:cBhvr>
                                    </p:animEffect>
                                    <p:anim calcmode="lin" valueType="num">
                                      <p:cBhvr>
                                        <p:cTn id="99" dur="1000" fill="hold"/>
                                        <p:tgtEl>
                                          <p:spTgt spid="87"/>
                                        </p:tgtEl>
                                        <p:attrNameLst>
                                          <p:attrName>ppt_x</p:attrName>
                                        </p:attrNameLst>
                                      </p:cBhvr>
                                      <p:tavLst>
                                        <p:tav tm="0">
                                          <p:val>
                                            <p:strVal val="#ppt_x"/>
                                          </p:val>
                                        </p:tav>
                                        <p:tav tm="100000">
                                          <p:val>
                                            <p:strVal val="#ppt_x"/>
                                          </p:val>
                                        </p:tav>
                                      </p:tavLst>
                                    </p:anim>
                                    <p:anim calcmode="lin" valueType="num">
                                      <p:cBhvr>
                                        <p:cTn id="100"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1000"/>
                                        <p:tgtEl>
                                          <p:spTgt spid="31"/>
                                        </p:tgtEl>
                                      </p:cBhvr>
                                    </p:animEffect>
                                    <p:anim calcmode="lin" valueType="num">
                                      <p:cBhvr>
                                        <p:cTn id="106" dur="1000" fill="hold"/>
                                        <p:tgtEl>
                                          <p:spTgt spid="31"/>
                                        </p:tgtEl>
                                        <p:attrNameLst>
                                          <p:attrName>ppt_x</p:attrName>
                                        </p:attrNameLst>
                                      </p:cBhvr>
                                      <p:tavLst>
                                        <p:tav tm="0">
                                          <p:val>
                                            <p:strVal val="#ppt_x"/>
                                          </p:val>
                                        </p:tav>
                                        <p:tav tm="100000">
                                          <p:val>
                                            <p:strVal val="#ppt_x"/>
                                          </p:val>
                                        </p:tav>
                                      </p:tavLst>
                                    </p:anim>
                                    <p:anim calcmode="lin" valueType="num">
                                      <p:cBhvr>
                                        <p:cTn id="107"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fade">
                                      <p:cBhvr>
                                        <p:cTn id="112" dur="1000"/>
                                        <p:tgtEl>
                                          <p:spTgt spid="39"/>
                                        </p:tgtEl>
                                      </p:cBhvr>
                                    </p:animEffect>
                                    <p:anim calcmode="lin" valueType="num">
                                      <p:cBhvr>
                                        <p:cTn id="113" dur="1000" fill="hold"/>
                                        <p:tgtEl>
                                          <p:spTgt spid="39"/>
                                        </p:tgtEl>
                                        <p:attrNameLst>
                                          <p:attrName>ppt_x</p:attrName>
                                        </p:attrNameLst>
                                      </p:cBhvr>
                                      <p:tavLst>
                                        <p:tav tm="0">
                                          <p:val>
                                            <p:strVal val="#ppt_x"/>
                                          </p:val>
                                        </p:tav>
                                        <p:tav tm="100000">
                                          <p:val>
                                            <p:strVal val="#ppt_x"/>
                                          </p:val>
                                        </p:tav>
                                      </p:tavLst>
                                    </p:anim>
                                    <p:anim calcmode="lin" valueType="num">
                                      <p:cBhvr>
                                        <p:cTn id="11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44"/>
                                        </p:tgtEl>
                                        <p:attrNameLst>
                                          <p:attrName>style.visibility</p:attrName>
                                        </p:attrNameLst>
                                      </p:cBhvr>
                                      <p:to>
                                        <p:strVal val="visible"/>
                                      </p:to>
                                    </p:set>
                                    <p:animEffect transition="in" filter="fade">
                                      <p:cBhvr>
                                        <p:cTn id="119" dur="1000"/>
                                        <p:tgtEl>
                                          <p:spTgt spid="44"/>
                                        </p:tgtEl>
                                      </p:cBhvr>
                                    </p:animEffect>
                                    <p:anim calcmode="lin" valueType="num">
                                      <p:cBhvr>
                                        <p:cTn id="120" dur="1000" fill="hold"/>
                                        <p:tgtEl>
                                          <p:spTgt spid="44"/>
                                        </p:tgtEl>
                                        <p:attrNameLst>
                                          <p:attrName>ppt_x</p:attrName>
                                        </p:attrNameLst>
                                      </p:cBhvr>
                                      <p:tavLst>
                                        <p:tav tm="0">
                                          <p:val>
                                            <p:strVal val="#ppt_x"/>
                                          </p:val>
                                        </p:tav>
                                        <p:tav tm="100000">
                                          <p:val>
                                            <p:strVal val="#ppt_x"/>
                                          </p:val>
                                        </p:tav>
                                      </p:tavLst>
                                    </p:anim>
                                    <p:anim calcmode="lin" valueType="num">
                                      <p:cBhvr>
                                        <p:cTn id="121" dur="1000" fill="hold"/>
                                        <p:tgtEl>
                                          <p:spTgt spid="44"/>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1000"/>
                                        <p:tgtEl>
                                          <p:spTgt spid="49"/>
                                        </p:tgtEl>
                                      </p:cBhvr>
                                    </p:animEffect>
                                    <p:anim calcmode="lin" valueType="num">
                                      <p:cBhvr>
                                        <p:cTn id="125" dur="1000" fill="hold"/>
                                        <p:tgtEl>
                                          <p:spTgt spid="49"/>
                                        </p:tgtEl>
                                        <p:attrNameLst>
                                          <p:attrName>ppt_x</p:attrName>
                                        </p:attrNameLst>
                                      </p:cBhvr>
                                      <p:tavLst>
                                        <p:tav tm="0">
                                          <p:val>
                                            <p:strVal val="#ppt_x"/>
                                          </p:val>
                                        </p:tav>
                                        <p:tav tm="100000">
                                          <p:val>
                                            <p:strVal val="#ppt_x"/>
                                          </p:val>
                                        </p:tav>
                                      </p:tavLst>
                                    </p:anim>
                                    <p:anim calcmode="lin" valueType="num">
                                      <p:cBhvr>
                                        <p:cTn id="126" dur="1000" fill="hold"/>
                                        <p:tgtEl>
                                          <p:spTgt spid="49"/>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50"/>
                                        </p:tgtEl>
                                        <p:attrNameLst>
                                          <p:attrName>style.visibility</p:attrName>
                                        </p:attrNameLst>
                                      </p:cBhvr>
                                      <p:to>
                                        <p:strVal val="visible"/>
                                      </p:to>
                                    </p:set>
                                    <p:animEffect transition="in" filter="fade">
                                      <p:cBhvr>
                                        <p:cTn id="129" dur="1000"/>
                                        <p:tgtEl>
                                          <p:spTgt spid="50"/>
                                        </p:tgtEl>
                                      </p:cBhvr>
                                    </p:animEffect>
                                    <p:anim calcmode="lin" valueType="num">
                                      <p:cBhvr>
                                        <p:cTn id="130" dur="1000" fill="hold"/>
                                        <p:tgtEl>
                                          <p:spTgt spid="50"/>
                                        </p:tgtEl>
                                        <p:attrNameLst>
                                          <p:attrName>ppt_x</p:attrName>
                                        </p:attrNameLst>
                                      </p:cBhvr>
                                      <p:tavLst>
                                        <p:tav tm="0">
                                          <p:val>
                                            <p:strVal val="#ppt_x"/>
                                          </p:val>
                                        </p:tav>
                                        <p:tav tm="100000">
                                          <p:val>
                                            <p:strVal val="#ppt_x"/>
                                          </p:val>
                                        </p:tav>
                                      </p:tavLst>
                                    </p:anim>
                                    <p:anim calcmode="lin" valueType="num">
                                      <p:cBhvr>
                                        <p:cTn id="131" dur="1000" fill="hold"/>
                                        <p:tgtEl>
                                          <p:spTgt spid="50"/>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53"/>
                                        </p:tgtEl>
                                        <p:attrNameLst>
                                          <p:attrName>style.visibility</p:attrName>
                                        </p:attrNameLst>
                                      </p:cBhvr>
                                      <p:to>
                                        <p:strVal val="visible"/>
                                      </p:to>
                                    </p:set>
                                    <p:animEffect transition="in" filter="fade">
                                      <p:cBhvr>
                                        <p:cTn id="134" dur="1000"/>
                                        <p:tgtEl>
                                          <p:spTgt spid="53"/>
                                        </p:tgtEl>
                                      </p:cBhvr>
                                    </p:animEffect>
                                    <p:anim calcmode="lin" valueType="num">
                                      <p:cBhvr>
                                        <p:cTn id="135" dur="1000" fill="hold"/>
                                        <p:tgtEl>
                                          <p:spTgt spid="53"/>
                                        </p:tgtEl>
                                        <p:attrNameLst>
                                          <p:attrName>ppt_x</p:attrName>
                                        </p:attrNameLst>
                                      </p:cBhvr>
                                      <p:tavLst>
                                        <p:tav tm="0">
                                          <p:val>
                                            <p:strVal val="#ppt_x"/>
                                          </p:val>
                                        </p:tav>
                                        <p:tav tm="100000">
                                          <p:val>
                                            <p:strVal val="#ppt_x"/>
                                          </p:val>
                                        </p:tav>
                                      </p:tavLst>
                                    </p:anim>
                                    <p:anim calcmode="lin" valueType="num">
                                      <p:cBhvr>
                                        <p:cTn id="136" dur="1000" fill="hold"/>
                                        <p:tgtEl>
                                          <p:spTgt spid="53"/>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57"/>
                                        </p:tgtEl>
                                        <p:attrNameLst>
                                          <p:attrName>style.visibility</p:attrName>
                                        </p:attrNameLst>
                                      </p:cBhvr>
                                      <p:to>
                                        <p:strVal val="visible"/>
                                      </p:to>
                                    </p:set>
                                    <p:animEffect transition="in" filter="fade">
                                      <p:cBhvr>
                                        <p:cTn id="139" dur="1000"/>
                                        <p:tgtEl>
                                          <p:spTgt spid="57"/>
                                        </p:tgtEl>
                                      </p:cBhvr>
                                    </p:animEffect>
                                    <p:anim calcmode="lin" valueType="num">
                                      <p:cBhvr>
                                        <p:cTn id="140" dur="1000" fill="hold"/>
                                        <p:tgtEl>
                                          <p:spTgt spid="57"/>
                                        </p:tgtEl>
                                        <p:attrNameLst>
                                          <p:attrName>ppt_x</p:attrName>
                                        </p:attrNameLst>
                                      </p:cBhvr>
                                      <p:tavLst>
                                        <p:tav tm="0">
                                          <p:val>
                                            <p:strVal val="#ppt_x"/>
                                          </p:val>
                                        </p:tav>
                                        <p:tav tm="100000">
                                          <p:val>
                                            <p:strVal val="#ppt_x"/>
                                          </p:val>
                                        </p:tav>
                                      </p:tavLst>
                                    </p:anim>
                                    <p:anim calcmode="lin" valueType="num">
                                      <p:cBhvr>
                                        <p:cTn id="141"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4" grpId="0"/>
      <p:bldP spid="59" grpId="0"/>
      <p:bldP spid="66" grpId="0"/>
      <p:bldP spid="75" grpId="0"/>
      <p:bldP spid="76" grpId="0"/>
      <p:bldP spid="77" grpId="0"/>
      <p:bldP spid="80" grpId="0"/>
      <p:bldP spid="81" grpId="0"/>
      <p:bldP spid="84" grpId="0"/>
      <p:bldP spid="85" grpId="0"/>
      <p:bldP spid="87" grpId="0"/>
      <p:bldP spid="49" grpId="0"/>
      <p:bldP spid="50" grpId="0"/>
      <p:bldP spid="53" grpId="0"/>
      <p:bldP spid="5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1241" y="290140"/>
            <a:ext cx="2658100"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CONTENT</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12965" y="1416255"/>
            <a:ext cx="8699818" cy="2646878"/>
          </a:xfrm>
          <a:prstGeom prst="rect">
            <a:avLst/>
          </a:prstGeom>
          <a:noFill/>
        </p:spPr>
        <p:txBody>
          <a:bodyPr wrap="none" rtlCol="0">
            <a:spAutoFit/>
          </a:bodyPr>
          <a:lstStyle/>
          <a:p>
            <a:r>
              <a:rPr lang="zh-CN" altLang="en-US" sz="16600" b="1" dirty="0">
                <a:blipFill dpi="0" rotWithShape="1">
                  <a:blip r:embed="rId3">
                    <a:alphaModFix amt="31000"/>
                  </a:blip>
                  <a:srcRect/>
                  <a:stretch>
                    <a:fillRect/>
                  </a:stretch>
                </a:blipFill>
                <a:latin typeface="+mn-ea"/>
                <a:cs typeface="Aharoni" panose="02010803020104030203" pitchFamily="2" charset="-79"/>
              </a:rPr>
              <a:t>项目经理</a:t>
            </a:r>
          </a:p>
        </p:txBody>
      </p:sp>
      <p:sp>
        <p:nvSpPr>
          <p:cNvPr id="15" name="文本框 14"/>
          <p:cNvSpPr txBox="1"/>
          <p:nvPr/>
        </p:nvSpPr>
        <p:spPr>
          <a:xfrm>
            <a:off x="1780905" y="1611076"/>
            <a:ext cx="8731878" cy="2646878"/>
          </a:xfrm>
          <a:prstGeom prst="rect">
            <a:avLst/>
          </a:prstGeom>
          <a:noFill/>
        </p:spPr>
        <p:txBody>
          <a:bodyPr wrap="none" rtlCol="0">
            <a:spAutoFit/>
          </a:bodyPr>
          <a:lstStyle/>
          <a:p>
            <a:r>
              <a:rPr lang="zh-CN" altLang="en-US" sz="16600" b="1" dirty="0">
                <a:solidFill>
                  <a:schemeClr val="accent2">
                    <a:lumMod val="50000"/>
                    <a:alpha val="32000"/>
                  </a:schemeClr>
                </a:solidFill>
                <a:latin typeface="Adobe Gothic Std B" panose="020B0800000000000000" pitchFamily="34" charset="-128"/>
              </a:rPr>
              <a:t>项目经理</a:t>
            </a:r>
          </a:p>
        </p:txBody>
      </p:sp>
      <p:sp>
        <p:nvSpPr>
          <p:cNvPr id="17" name="矩形 16"/>
          <p:cNvSpPr/>
          <p:nvPr/>
        </p:nvSpPr>
        <p:spPr>
          <a:xfrm>
            <a:off x="1199855" y="4809450"/>
            <a:ext cx="9926037" cy="1569660"/>
          </a:xfrm>
          <a:prstGeom prst="rect">
            <a:avLst/>
          </a:prstGeom>
        </p:spPr>
        <p:txBody>
          <a:bodyPr wrap="square">
            <a:spAutoFit/>
          </a:bodyPr>
          <a:lstStyle/>
          <a:p>
            <a:r>
              <a:rPr lang="zh-CN" altLang="en-US" sz="2400" b="1" dirty="0">
                <a:solidFill>
                  <a:schemeClr val="bg1">
                    <a:lumMod val="50000"/>
                  </a:schemeClr>
                </a:solidFill>
              </a:rPr>
              <a:t>●主要工作：</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系统可行性分析</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拟定开发流程</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系统架构</a:t>
            </a:r>
            <a:endParaRPr lang="en-US" altLang="zh-CN" sz="2400" b="1" dirty="0">
              <a:solidFill>
                <a:schemeClr val="bg1">
                  <a:lumMod val="50000"/>
                </a:schemeClr>
              </a:solidFill>
            </a:endParaRPr>
          </a:p>
        </p:txBody>
      </p:sp>
      <p:sp>
        <p:nvSpPr>
          <p:cNvPr id="6" name="矩形 5"/>
          <p:cNvSpPr/>
          <p:nvPr/>
        </p:nvSpPr>
        <p:spPr>
          <a:xfrm>
            <a:off x="954741" y="4614629"/>
            <a:ext cx="10282517" cy="18019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a:stretch>
            <a:fillRect/>
          </a:stretch>
        </p:blipFill>
        <p:spPr>
          <a:xfrm>
            <a:off x="5352476" y="3338323"/>
            <a:ext cx="1487045" cy="1487045"/>
          </a:xfrm>
          <a:prstGeom prst="rect">
            <a:avLst/>
          </a:prstGeom>
          <a:effectLst>
            <a:outerShdw blurRad="50800" dist="38100" dir="5400000" algn="t" rotWithShape="0">
              <a:prstClr val="black">
                <a:alpha val="40000"/>
              </a:prstClr>
            </a:outerShdw>
            <a:reflection stA="0" endPos="65000" dist="50800" dir="5400000" sy="-100000" algn="bl" rotWithShape="0"/>
          </a:effectLst>
        </p:spPr>
      </p:pic>
    </p:spTree>
  </p:cSld>
  <p:clrMapOvr>
    <a:masterClrMapping/>
  </p:clrMapOvr>
  <p:transition spd="slow" advClick="0" advTm="300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6578" y="2891877"/>
            <a:ext cx="10918844" cy="646331"/>
          </a:xfrm>
          <a:prstGeom prst="rect">
            <a:avLst/>
          </a:prstGeom>
        </p:spPr>
        <p:txBody>
          <a:bodyPr wrap="square">
            <a:spAutoFit/>
          </a:bodyPr>
          <a:lstStyle/>
          <a:p>
            <a:r>
              <a:rPr lang="zh-CN" altLang="en-US" dirty="0">
                <a:solidFill>
                  <a:schemeClr val="bg1"/>
                </a:solidFill>
              </a:rPr>
              <a:t>结合项目开发环境，编写项目框架，</a:t>
            </a:r>
            <a:endParaRPr lang="en-US" altLang="zh-CN" dirty="0">
              <a:solidFill>
                <a:schemeClr val="bg1"/>
              </a:solidFill>
            </a:endParaRPr>
          </a:p>
          <a:p>
            <a:r>
              <a:rPr lang="zh-CN" altLang="en-US" dirty="0">
                <a:solidFill>
                  <a:schemeClr val="bg1"/>
                </a:solidFill>
              </a:rPr>
              <a:t>撰写项目的系统设计说明书。</a:t>
            </a:r>
            <a:endParaRPr lang="en-US" altLang="zh-CN" dirty="0">
              <a:solidFill>
                <a:schemeClr val="bg1"/>
              </a:solidFill>
            </a:endParaRPr>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系统架构</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1241" y="290140"/>
            <a:ext cx="2658100"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CONTENT</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12965" y="1416255"/>
            <a:ext cx="8699818" cy="2646878"/>
          </a:xfrm>
          <a:prstGeom prst="rect">
            <a:avLst/>
          </a:prstGeom>
          <a:noFill/>
        </p:spPr>
        <p:txBody>
          <a:bodyPr wrap="none" rtlCol="0">
            <a:spAutoFit/>
          </a:bodyPr>
          <a:lstStyle/>
          <a:p>
            <a:r>
              <a:rPr lang="zh-CN" altLang="en-US" sz="16600" b="1" dirty="0">
                <a:blipFill dpi="0" rotWithShape="1">
                  <a:blip r:embed="rId3">
                    <a:alphaModFix amt="31000"/>
                  </a:blip>
                  <a:srcRect/>
                  <a:stretch>
                    <a:fillRect/>
                  </a:stretch>
                </a:blipFill>
                <a:latin typeface="+mn-ea"/>
                <a:cs typeface="Aharoni" panose="02010803020104030203" pitchFamily="2" charset="-79"/>
              </a:rPr>
              <a:t>项目经理</a:t>
            </a:r>
          </a:p>
        </p:txBody>
      </p:sp>
      <p:sp>
        <p:nvSpPr>
          <p:cNvPr id="15" name="文本框 14"/>
          <p:cNvSpPr txBox="1"/>
          <p:nvPr/>
        </p:nvSpPr>
        <p:spPr>
          <a:xfrm>
            <a:off x="1780905" y="1611076"/>
            <a:ext cx="8731878" cy="2646878"/>
          </a:xfrm>
          <a:prstGeom prst="rect">
            <a:avLst/>
          </a:prstGeom>
          <a:noFill/>
        </p:spPr>
        <p:txBody>
          <a:bodyPr wrap="none" rtlCol="0">
            <a:spAutoFit/>
          </a:bodyPr>
          <a:lstStyle/>
          <a:p>
            <a:r>
              <a:rPr lang="zh-CN" altLang="en-US" sz="16600" b="1" dirty="0">
                <a:solidFill>
                  <a:schemeClr val="accent2">
                    <a:lumMod val="50000"/>
                    <a:alpha val="32000"/>
                  </a:schemeClr>
                </a:solidFill>
                <a:latin typeface="Adobe Gothic Std B" panose="020B0800000000000000" pitchFamily="34" charset="-128"/>
              </a:rPr>
              <a:t>项目经理</a:t>
            </a:r>
          </a:p>
        </p:txBody>
      </p:sp>
      <p:sp>
        <p:nvSpPr>
          <p:cNvPr id="17" name="矩形 16"/>
          <p:cNvSpPr/>
          <p:nvPr/>
        </p:nvSpPr>
        <p:spPr>
          <a:xfrm>
            <a:off x="1199855" y="4809450"/>
            <a:ext cx="9926037" cy="1569660"/>
          </a:xfrm>
          <a:prstGeom prst="rect">
            <a:avLst/>
          </a:prstGeom>
        </p:spPr>
        <p:txBody>
          <a:bodyPr wrap="square">
            <a:spAutoFit/>
          </a:bodyPr>
          <a:lstStyle/>
          <a:p>
            <a:r>
              <a:rPr lang="zh-CN" altLang="en-US" sz="2400" b="1" dirty="0">
                <a:solidFill>
                  <a:schemeClr val="bg1">
                    <a:lumMod val="50000"/>
                  </a:schemeClr>
                </a:solidFill>
              </a:rPr>
              <a:t>●主要工作：</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系统可行性分析</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拟定开发流程</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系统架构</a:t>
            </a:r>
            <a:endParaRPr lang="en-US" altLang="zh-CN" sz="2400" b="1" dirty="0">
              <a:solidFill>
                <a:schemeClr val="bg1">
                  <a:lumMod val="50000"/>
                </a:schemeClr>
              </a:solidFill>
            </a:endParaRPr>
          </a:p>
        </p:txBody>
      </p:sp>
      <p:sp>
        <p:nvSpPr>
          <p:cNvPr id="6" name="矩形 5"/>
          <p:cNvSpPr/>
          <p:nvPr/>
        </p:nvSpPr>
        <p:spPr>
          <a:xfrm>
            <a:off x="954741" y="4614629"/>
            <a:ext cx="10282517" cy="18019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a:stretch>
            <a:fillRect/>
          </a:stretch>
        </p:blipFill>
        <p:spPr>
          <a:xfrm>
            <a:off x="5352476" y="3338323"/>
            <a:ext cx="1487045" cy="1487045"/>
          </a:xfrm>
          <a:prstGeom prst="rect">
            <a:avLst/>
          </a:prstGeom>
          <a:effectLst>
            <a:outerShdw blurRad="50800" dist="38100" dir="5400000" algn="t" rotWithShape="0">
              <a:prstClr val="black">
                <a:alpha val="40000"/>
              </a:prstClr>
            </a:outerShdw>
            <a:reflection stA="0" endPos="65000" dist="50800" dir="5400000" sy="-100000" algn="bl" rotWithShape="0"/>
          </a:effectLst>
        </p:spPr>
      </p:pic>
      <p:grpSp>
        <p:nvGrpSpPr>
          <p:cNvPr id="12" name="Group 14"/>
          <p:cNvGrpSpPr/>
          <p:nvPr/>
        </p:nvGrpSpPr>
        <p:grpSpPr>
          <a:xfrm>
            <a:off x="5353050" y="3337560"/>
            <a:ext cx="1493520" cy="1487805"/>
            <a:chOff x="3763169" y="2249388"/>
            <a:chExt cx="1981200" cy="1981200"/>
          </a:xfrm>
          <a:blipFill dpi="0" rotWithShape="1">
            <a:blip r:embed="rId5">
              <a:extLst>
                <a:ext uri="{28A0092B-C50C-407E-A947-70E740481C1C}">
                  <a14:useLocalDpi xmlns:a14="http://schemas.microsoft.com/office/drawing/2010/main" val="0"/>
                </a:ext>
              </a:extLst>
            </a:blip>
            <a:srcRect/>
            <a:stretch>
              <a:fillRect/>
            </a:stretch>
          </a:blipFill>
        </p:grpSpPr>
        <p:grpSp>
          <p:nvGrpSpPr>
            <p:cNvPr id="13" name="Group 15"/>
            <p:cNvGrpSpPr/>
            <p:nvPr/>
          </p:nvGrpSpPr>
          <p:grpSpPr>
            <a:xfrm>
              <a:off x="3763169" y="2249388"/>
              <a:ext cx="1981200" cy="1981200"/>
              <a:chOff x="1371600" y="1752600"/>
              <a:chExt cx="2590800" cy="2590800"/>
            </a:xfrm>
            <a:grpFill/>
          </p:grpSpPr>
          <p:sp>
            <p:nvSpPr>
              <p:cNvPr id="4" name="Oval 17"/>
              <p:cNvSpPr/>
              <p:nvPr/>
            </p:nvSpPr>
            <p:spPr>
              <a:xfrm>
                <a:off x="1676400" y="2057400"/>
                <a:ext cx="1981200" cy="1981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8"/>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Freeform 157"/>
            <p:cNvSpPr>
              <a:spLocks noChangeArrowheads="1"/>
            </p:cNvSpPr>
            <p:nvPr/>
          </p:nvSpPr>
          <p:spPr bwMode="auto">
            <a:xfrm>
              <a:off x="4478725" y="2962288"/>
              <a:ext cx="550086" cy="550084"/>
            </a:xfrm>
            <a:custGeom>
              <a:avLst/>
              <a:gdLst>
                <a:gd name="T0" fmla="*/ 207003 w 602"/>
                <a:gd name="T1" fmla="*/ 165825 h 602"/>
                <a:gd name="T2" fmla="*/ 173767 w 602"/>
                <a:gd name="T3" fmla="*/ 155709 h 602"/>
                <a:gd name="T4" fmla="*/ 173767 w 602"/>
                <a:gd name="T5" fmla="*/ 135117 h 602"/>
                <a:gd name="T6" fmla="*/ 173767 w 602"/>
                <a:gd name="T7" fmla="*/ 114885 h 602"/>
                <a:gd name="T8" fmla="*/ 43351 w 602"/>
                <a:gd name="T9" fmla="*/ 125001 h 602"/>
                <a:gd name="T10" fmla="*/ 43351 w 602"/>
                <a:gd name="T11" fmla="*/ 153180 h 602"/>
                <a:gd name="T12" fmla="*/ 43351 w 602"/>
                <a:gd name="T13" fmla="*/ 165825 h 602"/>
                <a:gd name="T14" fmla="*/ 0 w 602"/>
                <a:gd name="T15" fmla="*/ 155709 h 602"/>
                <a:gd name="T16" fmla="*/ 10115 w 602"/>
                <a:gd name="T17" fmla="*/ 50940 h 602"/>
                <a:gd name="T18" fmla="*/ 217119 w 602"/>
                <a:gd name="T19" fmla="*/ 61055 h 602"/>
                <a:gd name="T20" fmla="*/ 207003 w 602"/>
                <a:gd name="T21" fmla="*/ 165825 h 602"/>
                <a:gd name="T22" fmla="*/ 30707 w 602"/>
                <a:gd name="T23" fmla="*/ 71532 h 602"/>
                <a:gd name="T24" fmla="*/ 30707 w 602"/>
                <a:gd name="T25" fmla="*/ 91764 h 602"/>
                <a:gd name="T26" fmla="*/ 30707 w 602"/>
                <a:gd name="T27" fmla="*/ 71532 h 602"/>
                <a:gd name="T28" fmla="*/ 163291 w 602"/>
                <a:gd name="T29" fmla="*/ 40824 h 602"/>
                <a:gd name="T30" fmla="*/ 53467 w 602"/>
                <a:gd name="T31" fmla="*/ 40824 h 602"/>
                <a:gd name="T32" fmla="*/ 53467 w 602"/>
                <a:gd name="T33" fmla="*/ 30708 h 602"/>
                <a:gd name="T34" fmla="*/ 53467 w 602"/>
                <a:gd name="T35" fmla="*/ 5058 h 602"/>
                <a:gd name="T36" fmla="*/ 153175 w 602"/>
                <a:gd name="T37" fmla="*/ 0 h 602"/>
                <a:gd name="T38" fmla="*/ 153175 w 602"/>
                <a:gd name="T39" fmla="*/ 0 h 602"/>
                <a:gd name="T40" fmla="*/ 158233 w 602"/>
                <a:gd name="T41" fmla="*/ 2529 h 602"/>
                <a:gd name="T42" fmla="*/ 158233 w 602"/>
                <a:gd name="T43" fmla="*/ 2529 h 602"/>
                <a:gd name="T44" fmla="*/ 158233 w 602"/>
                <a:gd name="T45" fmla="*/ 2529 h 602"/>
                <a:gd name="T46" fmla="*/ 160762 w 602"/>
                <a:gd name="T47" fmla="*/ 5058 h 602"/>
                <a:gd name="T48" fmla="*/ 163291 w 602"/>
                <a:gd name="T49" fmla="*/ 10116 h 602"/>
                <a:gd name="T50" fmla="*/ 163291 w 602"/>
                <a:gd name="T51" fmla="*/ 10116 h 602"/>
                <a:gd name="T52" fmla="*/ 163291 w 602"/>
                <a:gd name="T53" fmla="*/ 145593 h 602"/>
                <a:gd name="T54" fmla="*/ 163291 w 602"/>
                <a:gd name="T55" fmla="*/ 196533 h 602"/>
                <a:gd name="T56" fmla="*/ 163291 w 602"/>
                <a:gd name="T57" fmla="*/ 206649 h 602"/>
                <a:gd name="T58" fmla="*/ 63943 w 602"/>
                <a:gd name="T59" fmla="*/ 217126 h 602"/>
                <a:gd name="T60" fmla="*/ 53467 w 602"/>
                <a:gd name="T61" fmla="*/ 201591 h 602"/>
                <a:gd name="T62" fmla="*/ 53467 w 602"/>
                <a:gd name="T63" fmla="*/ 145593 h 602"/>
                <a:gd name="T64" fmla="*/ 163291 w 602"/>
                <a:gd name="T65" fmla="*/ 125001 h 602"/>
                <a:gd name="T66" fmla="*/ 143060 w 602"/>
                <a:gd name="T67" fmla="*/ 145593 h 602"/>
                <a:gd name="T68" fmla="*/ 74059 w 602"/>
                <a:gd name="T69" fmla="*/ 145593 h 602"/>
                <a:gd name="T70" fmla="*/ 143060 w 602"/>
                <a:gd name="T71" fmla="*/ 155709 h 602"/>
                <a:gd name="T72" fmla="*/ 143060 w 602"/>
                <a:gd name="T73" fmla="*/ 165825 h 602"/>
                <a:gd name="T74" fmla="*/ 74059 w 602"/>
                <a:gd name="T75" fmla="*/ 165825 h 602"/>
                <a:gd name="T76" fmla="*/ 143060 w 602"/>
                <a:gd name="T77" fmla="*/ 175940 h 602"/>
                <a:gd name="T78" fmla="*/ 143060 w 602"/>
                <a:gd name="T79" fmla="*/ 186417 h 602"/>
                <a:gd name="T80" fmla="*/ 74059 w 602"/>
                <a:gd name="T81" fmla="*/ 186417 h 602"/>
                <a:gd name="T82" fmla="*/ 143060 w 602"/>
                <a:gd name="T83" fmla="*/ 196533 h 6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2" h="602">
                  <a:moveTo>
                    <a:pt x="573" y="459"/>
                  </a:moveTo>
                  <a:lnTo>
                    <a:pt x="573" y="459"/>
                  </a:lnTo>
                  <a:cubicBezTo>
                    <a:pt x="481" y="459"/>
                    <a:pt x="481" y="459"/>
                    <a:pt x="481" y="459"/>
                  </a:cubicBezTo>
                  <a:cubicBezTo>
                    <a:pt x="481" y="431"/>
                    <a:pt x="481" y="431"/>
                    <a:pt x="481" y="431"/>
                  </a:cubicBezTo>
                  <a:cubicBezTo>
                    <a:pt x="481" y="424"/>
                    <a:pt x="481" y="424"/>
                    <a:pt x="481" y="424"/>
                  </a:cubicBezTo>
                  <a:cubicBezTo>
                    <a:pt x="481" y="374"/>
                    <a:pt x="481" y="374"/>
                    <a:pt x="481" y="374"/>
                  </a:cubicBezTo>
                  <a:cubicBezTo>
                    <a:pt x="481" y="346"/>
                    <a:pt x="481" y="346"/>
                    <a:pt x="481" y="346"/>
                  </a:cubicBezTo>
                  <a:cubicBezTo>
                    <a:pt x="481" y="318"/>
                    <a:pt x="481" y="318"/>
                    <a:pt x="481" y="318"/>
                  </a:cubicBezTo>
                  <a:cubicBezTo>
                    <a:pt x="120" y="318"/>
                    <a:pt x="120" y="318"/>
                    <a:pt x="120" y="318"/>
                  </a:cubicBezTo>
                  <a:cubicBezTo>
                    <a:pt x="120" y="346"/>
                    <a:pt x="120" y="346"/>
                    <a:pt x="120" y="346"/>
                  </a:cubicBezTo>
                  <a:cubicBezTo>
                    <a:pt x="120" y="374"/>
                    <a:pt x="120" y="374"/>
                    <a:pt x="120" y="374"/>
                  </a:cubicBezTo>
                  <a:cubicBezTo>
                    <a:pt x="120" y="424"/>
                    <a:pt x="120" y="424"/>
                    <a:pt x="120" y="424"/>
                  </a:cubicBezTo>
                  <a:cubicBezTo>
                    <a:pt x="120" y="431"/>
                    <a:pt x="120" y="431"/>
                    <a:pt x="120" y="431"/>
                  </a:cubicBezTo>
                  <a:cubicBezTo>
                    <a:pt x="120" y="459"/>
                    <a:pt x="120" y="459"/>
                    <a:pt x="120" y="459"/>
                  </a:cubicBezTo>
                  <a:cubicBezTo>
                    <a:pt x="28" y="459"/>
                    <a:pt x="28" y="459"/>
                    <a:pt x="28" y="459"/>
                  </a:cubicBezTo>
                  <a:cubicBezTo>
                    <a:pt x="7" y="459"/>
                    <a:pt x="0" y="452"/>
                    <a:pt x="0" y="431"/>
                  </a:cubicBezTo>
                  <a:cubicBezTo>
                    <a:pt x="0" y="169"/>
                    <a:pt x="0" y="169"/>
                    <a:pt x="0" y="169"/>
                  </a:cubicBezTo>
                  <a:cubicBezTo>
                    <a:pt x="0" y="155"/>
                    <a:pt x="7" y="141"/>
                    <a:pt x="28" y="141"/>
                  </a:cubicBezTo>
                  <a:cubicBezTo>
                    <a:pt x="573" y="141"/>
                    <a:pt x="573" y="141"/>
                    <a:pt x="573" y="141"/>
                  </a:cubicBezTo>
                  <a:cubicBezTo>
                    <a:pt x="587" y="141"/>
                    <a:pt x="601" y="155"/>
                    <a:pt x="601" y="169"/>
                  </a:cubicBezTo>
                  <a:cubicBezTo>
                    <a:pt x="601" y="431"/>
                    <a:pt x="601" y="431"/>
                    <a:pt x="601" y="431"/>
                  </a:cubicBezTo>
                  <a:cubicBezTo>
                    <a:pt x="601" y="452"/>
                    <a:pt x="587" y="459"/>
                    <a:pt x="573" y="459"/>
                  </a:cubicBezTo>
                  <a:close/>
                  <a:moveTo>
                    <a:pt x="85" y="198"/>
                  </a:moveTo>
                  <a:lnTo>
                    <a:pt x="85" y="198"/>
                  </a:lnTo>
                  <a:cubicBezTo>
                    <a:pt x="64" y="198"/>
                    <a:pt x="57" y="212"/>
                    <a:pt x="57" y="226"/>
                  </a:cubicBezTo>
                  <a:cubicBezTo>
                    <a:pt x="57" y="240"/>
                    <a:pt x="64" y="254"/>
                    <a:pt x="85" y="254"/>
                  </a:cubicBezTo>
                  <a:cubicBezTo>
                    <a:pt x="99" y="254"/>
                    <a:pt x="113" y="240"/>
                    <a:pt x="113" y="226"/>
                  </a:cubicBezTo>
                  <a:cubicBezTo>
                    <a:pt x="113" y="212"/>
                    <a:pt x="99" y="198"/>
                    <a:pt x="85" y="198"/>
                  </a:cubicBezTo>
                  <a:close/>
                  <a:moveTo>
                    <a:pt x="452" y="113"/>
                  </a:moveTo>
                  <a:lnTo>
                    <a:pt x="452" y="113"/>
                  </a:lnTo>
                  <a:cubicBezTo>
                    <a:pt x="148" y="113"/>
                    <a:pt x="148" y="113"/>
                    <a:pt x="148" y="113"/>
                  </a:cubicBezTo>
                  <a:cubicBezTo>
                    <a:pt x="148" y="85"/>
                    <a:pt x="148" y="85"/>
                    <a:pt x="148" y="85"/>
                  </a:cubicBezTo>
                  <a:cubicBezTo>
                    <a:pt x="148" y="28"/>
                    <a:pt x="148" y="28"/>
                    <a:pt x="148" y="28"/>
                  </a:cubicBezTo>
                  <a:cubicBezTo>
                    <a:pt x="148" y="21"/>
                    <a:pt x="148" y="21"/>
                    <a:pt x="148" y="14"/>
                  </a:cubicBezTo>
                  <a:cubicBezTo>
                    <a:pt x="155" y="7"/>
                    <a:pt x="163" y="0"/>
                    <a:pt x="177" y="0"/>
                  </a:cubicBezTo>
                  <a:cubicBezTo>
                    <a:pt x="424" y="0"/>
                    <a:pt x="424" y="0"/>
                    <a:pt x="424" y="0"/>
                  </a:cubicBezTo>
                  <a:cubicBezTo>
                    <a:pt x="431" y="0"/>
                    <a:pt x="431" y="0"/>
                    <a:pt x="438" y="7"/>
                  </a:cubicBezTo>
                  <a:cubicBezTo>
                    <a:pt x="445" y="7"/>
                    <a:pt x="445" y="14"/>
                    <a:pt x="445" y="14"/>
                  </a:cubicBezTo>
                  <a:cubicBezTo>
                    <a:pt x="445" y="14"/>
                    <a:pt x="452" y="21"/>
                    <a:pt x="452" y="28"/>
                  </a:cubicBezTo>
                  <a:cubicBezTo>
                    <a:pt x="452" y="113"/>
                    <a:pt x="452" y="113"/>
                    <a:pt x="452" y="113"/>
                  </a:cubicBezTo>
                  <a:close/>
                  <a:moveTo>
                    <a:pt x="452" y="403"/>
                  </a:moveTo>
                  <a:lnTo>
                    <a:pt x="452" y="403"/>
                  </a:lnTo>
                  <a:cubicBezTo>
                    <a:pt x="452" y="544"/>
                    <a:pt x="452" y="544"/>
                    <a:pt x="452" y="544"/>
                  </a:cubicBezTo>
                  <a:cubicBezTo>
                    <a:pt x="452" y="558"/>
                    <a:pt x="452" y="558"/>
                    <a:pt x="452" y="558"/>
                  </a:cubicBezTo>
                  <a:cubicBezTo>
                    <a:pt x="452" y="572"/>
                    <a:pt x="452" y="572"/>
                    <a:pt x="452" y="572"/>
                  </a:cubicBezTo>
                  <a:cubicBezTo>
                    <a:pt x="452" y="594"/>
                    <a:pt x="438" y="601"/>
                    <a:pt x="424" y="601"/>
                  </a:cubicBezTo>
                  <a:cubicBezTo>
                    <a:pt x="177" y="601"/>
                    <a:pt x="177" y="601"/>
                    <a:pt x="177" y="601"/>
                  </a:cubicBezTo>
                  <a:cubicBezTo>
                    <a:pt x="163" y="601"/>
                    <a:pt x="148" y="594"/>
                    <a:pt x="148" y="572"/>
                  </a:cubicBezTo>
                  <a:cubicBezTo>
                    <a:pt x="148" y="558"/>
                    <a:pt x="148" y="558"/>
                    <a:pt x="148" y="558"/>
                  </a:cubicBezTo>
                  <a:cubicBezTo>
                    <a:pt x="148" y="544"/>
                    <a:pt x="148" y="544"/>
                    <a:pt x="148" y="544"/>
                  </a:cubicBezTo>
                  <a:cubicBezTo>
                    <a:pt x="148" y="403"/>
                    <a:pt x="148" y="403"/>
                    <a:pt x="148" y="403"/>
                  </a:cubicBezTo>
                  <a:cubicBezTo>
                    <a:pt x="148" y="346"/>
                    <a:pt x="148" y="346"/>
                    <a:pt x="148" y="346"/>
                  </a:cubicBezTo>
                  <a:cubicBezTo>
                    <a:pt x="452" y="346"/>
                    <a:pt x="452" y="346"/>
                    <a:pt x="452" y="346"/>
                  </a:cubicBezTo>
                  <a:lnTo>
                    <a:pt x="452" y="403"/>
                  </a:lnTo>
                  <a:close/>
                  <a:moveTo>
                    <a:pt x="396" y="403"/>
                  </a:moveTo>
                  <a:lnTo>
                    <a:pt x="396" y="403"/>
                  </a:lnTo>
                  <a:cubicBezTo>
                    <a:pt x="205" y="403"/>
                    <a:pt x="205" y="403"/>
                    <a:pt x="205" y="403"/>
                  </a:cubicBezTo>
                  <a:cubicBezTo>
                    <a:pt x="205" y="431"/>
                    <a:pt x="205" y="431"/>
                    <a:pt x="205" y="431"/>
                  </a:cubicBezTo>
                  <a:cubicBezTo>
                    <a:pt x="396" y="431"/>
                    <a:pt x="396" y="431"/>
                    <a:pt x="396" y="431"/>
                  </a:cubicBezTo>
                  <a:lnTo>
                    <a:pt x="396" y="403"/>
                  </a:lnTo>
                  <a:close/>
                  <a:moveTo>
                    <a:pt x="396" y="459"/>
                  </a:moveTo>
                  <a:lnTo>
                    <a:pt x="396" y="459"/>
                  </a:lnTo>
                  <a:cubicBezTo>
                    <a:pt x="205" y="459"/>
                    <a:pt x="205" y="459"/>
                    <a:pt x="205" y="459"/>
                  </a:cubicBezTo>
                  <a:cubicBezTo>
                    <a:pt x="205" y="487"/>
                    <a:pt x="205" y="487"/>
                    <a:pt x="205" y="487"/>
                  </a:cubicBezTo>
                  <a:cubicBezTo>
                    <a:pt x="396" y="487"/>
                    <a:pt x="396" y="487"/>
                    <a:pt x="396" y="487"/>
                  </a:cubicBezTo>
                  <a:lnTo>
                    <a:pt x="396" y="459"/>
                  </a:lnTo>
                  <a:close/>
                  <a:moveTo>
                    <a:pt x="396" y="516"/>
                  </a:moveTo>
                  <a:lnTo>
                    <a:pt x="396" y="516"/>
                  </a:lnTo>
                  <a:cubicBezTo>
                    <a:pt x="205" y="516"/>
                    <a:pt x="205" y="516"/>
                    <a:pt x="205" y="516"/>
                  </a:cubicBezTo>
                  <a:cubicBezTo>
                    <a:pt x="205" y="544"/>
                    <a:pt x="205" y="544"/>
                    <a:pt x="205" y="544"/>
                  </a:cubicBezTo>
                  <a:cubicBezTo>
                    <a:pt x="396" y="544"/>
                    <a:pt x="396" y="544"/>
                    <a:pt x="396" y="544"/>
                  </a:cubicBezTo>
                  <a:lnTo>
                    <a:pt x="396" y="516"/>
                  </a:lnTo>
                  <a:close/>
                </a:path>
              </a:pathLst>
            </a:custGeom>
            <a:grpFill/>
            <a:ln>
              <a:noFill/>
            </a:ln>
            <a:effectLst/>
          </p:spPr>
          <p:txBody>
            <a:bodyPr wrap="none" anchor="ctr"/>
            <a:lstStyle/>
            <a:p>
              <a:endParaRPr lang="en-US"/>
            </a:p>
          </p:txBody>
        </p:sp>
      </p:gr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6578" y="2891877"/>
            <a:ext cx="10918844" cy="646331"/>
          </a:xfrm>
          <a:prstGeom prst="rect">
            <a:avLst/>
          </a:prstGeom>
        </p:spPr>
        <p:txBody>
          <a:bodyPr wrap="square">
            <a:spAutoFit/>
          </a:bodyPr>
          <a:lstStyle/>
          <a:p>
            <a:r>
              <a:rPr lang="zh-CN" altLang="en-US" dirty="0">
                <a:solidFill>
                  <a:schemeClr val="bg1"/>
                </a:solidFill>
              </a:rPr>
              <a:t>结合项目开发环境，编写项目框架，</a:t>
            </a:r>
            <a:endParaRPr lang="en-US" altLang="zh-CN" dirty="0">
              <a:solidFill>
                <a:schemeClr val="bg1"/>
              </a:solidFill>
            </a:endParaRPr>
          </a:p>
          <a:p>
            <a:r>
              <a:rPr lang="zh-CN" altLang="en-US" dirty="0">
                <a:solidFill>
                  <a:schemeClr val="bg1"/>
                </a:solidFill>
              </a:rPr>
              <a:t>撰写项目的系统设计说明书。</a:t>
            </a:r>
            <a:endParaRPr lang="en-US" altLang="zh-CN" dirty="0">
              <a:solidFill>
                <a:schemeClr val="bg1"/>
              </a:solidFill>
            </a:endParaRPr>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系统架构</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1241" y="290140"/>
            <a:ext cx="2658100"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CONTENT</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12965" y="1416255"/>
            <a:ext cx="8699818" cy="2646878"/>
          </a:xfrm>
          <a:prstGeom prst="rect">
            <a:avLst/>
          </a:prstGeom>
          <a:noFill/>
        </p:spPr>
        <p:txBody>
          <a:bodyPr wrap="none" rtlCol="0">
            <a:spAutoFit/>
          </a:bodyPr>
          <a:lstStyle/>
          <a:p>
            <a:r>
              <a:rPr lang="zh-CN" altLang="en-US" sz="16600" b="1" dirty="0">
                <a:blipFill dpi="0" rotWithShape="1">
                  <a:blip r:embed="rId3">
                    <a:alphaModFix amt="31000"/>
                  </a:blip>
                  <a:srcRect/>
                  <a:stretch>
                    <a:fillRect/>
                  </a:stretch>
                </a:blipFill>
                <a:latin typeface="+mn-ea"/>
                <a:cs typeface="Aharoni" panose="02010803020104030203" pitchFamily="2" charset="-79"/>
              </a:rPr>
              <a:t>项目经理</a:t>
            </a:r>
          </a:p>
        </p:txBody>
      </p:sp>
      <p:sp>
        <p:nvSpPr>
          <p:cNvPr id="15" name="文本框 14"/>
          <p:cNvSpPr txBox="1"/>
          <p:nvPr/>
        </p:nvSpPr>
        <p:spPr>
          <a:xfrm>
            <a:off x="1780905" y="1611076"/>
            <a:ext cx="8731878" cy="2646878"/>
          </a:xfrm>
          <a:prstGeom prst="rect">
            <a:avLst/>
          </a:prstGeom>
          <a:noFill/>
        </p:spPr>
        <p:txBody>
          <a:bodyPr wrap="none" rtlCol="0">
            <a:spAutoFit/>
          </a:bodyPr>
          <a:lstStyle/>
          <a:p>
            <a:r>
              <a:rPr lang="zh-CN" altLang="en-US" sz="16600" b="1" dirty="0">
                <a:solidFill>
                  <a:schemeClr val="accent2">
                    <a:lumMod val="50000"/>
                    <a:alpha val="32000"/>
                  </a:schemeClr>
                </a:solidFill>
                <a:latin typeface="Adobe Gothic Std B" panose="020B0800000000000000" pitchFamily="34" charset="-128"/>
              </a:rPr>
              <a:t>项目经理</a:t>
            </a:r>
          </a:p>
        </p:txBody>
      </p:sp>
      <p:sp>
        <p:nvSpPr>
          <p:cNvPr id="17" name="矩形 16"/>
          <p:cNvSpPr/>
          <p:nvPr/>
        </p:nvSpPr>
        <p:spPr>
          <a:xfrm>
            <a:off x="1199855" y="4809450"/>
            <a:ext cx="9926037" cy="1569660"/>
          </a:xfrm>
          <a:prstGeom prst="rect">
            <a:avLst/>
          </a:prstGeom>
        </p:spPr>
        <p:txBody>
          <a:bodyPr wrap="square">
            <a:spAutoFit/>
          </a:bodyPr>
          <a:lstStyle/>
          <a:p>
            <a:r>
              <a:rPr lang="zh-CN" altLang="en-US" sz="2400" b="1" dirty="0">
                <a:solidFill>
                  <a:schemeClr val="bg1">
                    <a:lumMod val="50000"/>
                  </a:schemeClr>
                </a:solidFill>
              </a:rPr>
              <a:t>●主要工作：</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系统可行性分析</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拟定开发流程</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系统架构</a:t>
            </a:r>
            <a:endParaRPr lang="en-US" altLang="zh-CN" sz="2400" b="1" dirty="0">
              <a:solidFill>
                <a:schemeClr val="bg1">
                  <a:lumMod val="50000"/>
                </a:schemeClr>
              </a:solidFill>
            </a:endParaRPr>
          </a:p>
        </p:txBody>
      </p:sp>
      <p:sp>
        <p:nvSpPr>
          <p:cNvPr id="6" name="矩形 5"/>
          <p:cNvSpPr/>
          <p:nvPr/>
        </p:nvSpPr>
        <p:spPr>
          <a:xfrm>
            <a:off x="954741" y="4614629"/>
            <a:ext cx="10282517" cy="18019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a:stretch>
            <a:fillRect/>
          </a:stretch>
        </p:blipFill>
        <p:spPr>
          <a:xfrm>
            <a:off x="5352476" y="3338323"/>
            <a:ext cx="1487045" cy="1487045"/>
          </a:xfrm>
          <a:prstGeom prst="rect">
            <a:avLst/>
          </a:prstGeom>
          <a:effectLst>
            <a:outerShdw blurRad="50800" dist="38100" dir="5400000" algn="t" rotWithShape="0">
              <a:prstClr val="black">
                <a:alpha val="40000"/>
              </a:prstClr>
            </a:outerShdw>
            <a:reflection stA="0" endPos="65000" dist="50800" dir="5400000" sy="-100000" algn="bl" rotWithShape="0"/>
          </a:effectLst>
        </p:spPr>
      </p:pic>
      <p:grpSp>
        <p:nvGrpSpPr>
          <p:cNvPr id="4" name="Group 9"/>
          <p:cNvGrpSpPr/>
          <p:nvPr/>
        </p:nvGrpSpPr>
        <p:grpSpPr>
          <a:xfrm>
            <a:off x="5353050" y="3338195"/>
            <a:ext cx="1486535" cy="1487170"/>
            <a:chOff x="6459538" y="2249388"/>
            <a:chExt cx="1981200" cy="1981200"/>
          </a:xfrm>
          <a:blipFill dpi="0" rotWithShape="1">
            <a:blip r:embed="rId5">
              <a:extLst>
                <a:ext uri="{28A0092B-C50C-407E-A947-70E740481C1C}">
                  <a14:useLocalDpi xmlns:a14="http://schemas.microsoft.com/office/drawing/2010/main" val="0"/>
                </a:ext>
              </a:extLst>
            </a:blip>
            <a:srcRect/>
            <a:stretch>
              <a:fillRect/>
            </a:stretch>
          </a:blipFill>
        </p:grpSpPr>
        <p:sp>
          <p:nvSpPr>
            <p:cNvPr id="9"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8" name="Group 10"/>
            <p:cNvGrpSpPr/>
            <p:nvPr/>
          </p:nvGrpSpPr>
          <p:grpSpPr>
            <a:xfrm>
              <a:off x="6459538" y="2249388"/>
              <a:ext cx="1981200" cy="1981200"/>
              <a:chOff x="1371600" y="1752600"/>
              <a:chExt cx="2590800" cy="2590800"/>
            </a:xfrm>
            <a:grpFill/>
          </p:grpSpPr>
          <p:sp>
            <p:nvSpPr>
              <p:cNvPr id="10"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6578" y="2891877"/>
            <a:ext cx="10918844" cy="646331"/>
          </a:xfrm>
          <a:prstGeom prst="rect">
            <a:avLst/>
          </a:prstGeom>
        </p:spPr>
        <p:txBody>
          <a:bodyPr wrap="square">
            <a:spAutoFit/>
          </a:bodyPr>
          <a:lstStyle/>
          <a:p>
            <a:r>
              <a:rPr lang="zh-CN" altLang="en-US" dirty="0">
                <a:solidFill>
                  <a:schemeClr val="bg1"/>
                </a:solidFill>
              </a:rPr>
              <a:t>结合项目开发环境，编写项目框架，</a:t>
            </a:r>
            <a:endParaRPr lang="en-US" altLang="zh-CN" dirty="0">
              <a:solidFill>
                <a:schemeClr val="bg1"/>
              </a:solidFill>
            </a:endParaRPr>
          </a:p>
          <a:p>
            <a:r>
              <a:rPr lang="zh-CN" altLang="en-US" dirty="0">
                <a:solidFill>
                  <a:schemeClr val="bg1"/>
                </a:solidFill>
              </a:rPr>
              <a:t>撰写项目的系统设计说明书。</a:t>
            </a:r>
            <a:endParaRPr lang="en-US" altLang="zh-CN" dirty="0">
              <a:solidFill>
                <a:schemeClr val="bg1"/>
              </a:solidFill>
            </a:endParaRPr>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系统架构</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sld>
</file>

<file path=ppt/theme/theme1.xml><?xml version="1.0" encoding="utf-8"?>
<a:theme xmlns:a="http://schemas.openxmlformats.org/drawingml/2006/main" name="Office 主题">
  <a:themeElements>
    <a:clrScheme name="橙色">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tx1">
                <a:alpha val="69000"/>
              </a:schemeClr>
            </a:gs>
            <a:gs pos="100000">
              <a:schemeClr val="accent2">
                <a:lumMod val="50000"/>
                <a:alpha val="78000"/>
              </a:schemeClr>
            </a:gs>
          </a:gsLst>
          <a:lin ang="16200000" scaled="1"/>
          <a:tileRect/>
        </a:gradFill>
        <a:ln>
          <a:noFill/>
        </a:ln>
      </a:spPr>
      <a:bodyPr rtlCol="0" anchor="ctr"/>
      <a:lstStyle>
        <a:defPPr algn="ctr">
          <a:defRPr>
            <a:solidFill>
              <a:schemeClr val="lt1">
                <a:alpha val="68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877</Words>
  <Application>Microsoft Office PowerPoint</Application>
  <PresentationFormat>宽屏</PresentationFormat>
  <Paragraphs>147</Paragraphs>
  <Slides>20</Slides>
  <Notes>20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20</vt:i4>
      </vt:variant>
    </vt:vector>
  </HeadingPairs>
  <TitlesOfParts>
    <vt:vector size="31" baseType="lpstr">
      <vt:lpstr>Adobe Gothic Std B</vt:lpstr>
      <vt:lpstr>Montserrat Semi</vt:lpstr>
      <vt:lpstr>等线</vt:lpstr>
      <vt:lpstr>华文中宋</vt:lpstr>
      <vt:lpstr>宋体</vt:lpstr>
      <vt:lpstr>微软雅黑</vt:lpstr>
      <vt:lpstr>Arial</vt:lpstr>
      <vt:lpstr>Calibri</vt:lpstr>
      <vt:lpstr>Calibri Light</vt:lpstr>
      <vt:lpstr>Mongolian Baiti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BOSSPPT欧美高端模板系列2017-2018</dc:title>
  <dc:subject>BOSSPPT 2017-2018</dc:subject>
  <dc:creator>BOSSPPT顶尖职业文案</dc:creator>
  <cp:keywords>BOSSPPT顶尖职业文案</cp:keywords>
  <dc:description>BOSSPPT致力于提供高质量，有品质的模板，拒绝垃圾模板！_x000d_
本模板由bossppt设计师制作或制作师二次制作整理，bossppt为此花费了大量心血。_x000d_
如果非本店购买，请直接向倒卖的店进行索赔。_x000d_
本店淘宝唯一购买网址：https://chinappt.taobao.com</dc:description>
  <cp:lastModifiedBy>鑫龙 韩</cp:lastModifiedBy>
  <cp:revision>20</cp:revision>
  <dcterms:created xsi:type="dcterms:W3CDTF">2016-04-09T12:44:00Z</dcterms:created>
  <dcterms:modified xsi:type="dcterms:W3CDTF">2021-07-21T01:29:46Z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